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8"/>
  </p:notesMasterIdLst>
  <p:sldIdLst>
    <p:sldId id="256" r:id="rId6"/>
    <p:sldId id="257" r:id="rId7"/>
  </p:sldIdLst>
  <p:sldSz cx="7772400" cy="10058400"/>
  <p:notesSz cx="6858000" cy="9144000"/>
  <p:embeddedFontLst>
    <p:embeddedFont>
      <p:font typeface="Montserrat Bold" charset="1" panose="00000800000000000000"/>
      <p:regular r:id="rId11"/>
    </p:embeddedFont>
    <p:embeddedFont>
      <p:font typeface="Archivo Black" charset="1" panose="020B0A03020202020B04"/>
      <p:regular r:id="rId12"/>
    </p:embeddedFont>
    <p:embeddedFont>
      <p:font typeface="Open Sans Bold" charset="1" panose="020B0806030504020204"/>
      <p:regular r:id="rId13"/>
    </p:embeddedFont>
    <p:embeddedFont>
      <p:font typeface="Montserrat" charset="1" panose="00000500000000000000"/>
      <p:regular r:id="rId14"/>
    </p:embeddedFont>
    <p:embeddedFont>
      <p:font typeface="Roboto Bold" charset="1" panose="02000000000000000000"/>
      <p:regular r:id="rId15"/>
    </p:embeddedFont>
    <p:embeddedFont>
      <p:font typeface="Montserrat Classic Bold" charset="1" panose="00000800000000000000"/>
      <p:regular r:id="rId17"/>
    </p:embeddedFont>
    <p:embeddedFont>
      <p:font typeface="Montserrat Medium" charset="1" panose="0000060000000000000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notesSlides/notesSlide1.xml" Type="http://schemas.openxmlformats.org/officeDocument/2006/relationships/notesSlide"/><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notesSlides/notesSlide2.xml" Type="http://schemas.openxmlformats.org/officeDocument/2006/relationships/notesSlide"/><Relationship Id="rId17" Target="fonts/font17.fntdata" Type="http://schemas.openxmlformats.org/officeDocument/2006/relationships/font"/><Relationship Id="rId18" Target="fonts/font18.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notesMasters/notesMaster1.xml" Type="http://schemas.openxmlformats.org/officeDocument/2006/relationships/notesMaster"/><Relationship Id="rId9" Target="theme/theme2.xml" Type="http://schemas.openxmlformats.org/officeDocument/2006/relationships/them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To calculate the impact of a $1,340 increase in the Basic Allotment for teacher pay follow these steps:</a:t>
            </a:r>
          </a:p>
          <a:p>
            <a:r>
              <a:rPr lang="en-US"/>
              <a:t/>
            </a:r>
          </a:p>
          <a:p>
            <a:r>
              <a:rPr lang="en-US"/>
              <a:t>1. Estimate your state aid for FY 2025 using projected ADA and property value increases.</a:t>
            </a:r>
          </a:p>
          <a:p>
            <a:r>
              <a:rPr lang="en-US"/>
              <a:t>2. Calculate your total FSP entitlement per ADA for FY 2025 and FY 2024. Take the difference in per-ADA entitlement and multiply by estimated ADA for FY 2025</a:t>
            </a:r>
          </a:p>
          <a:p>
            <a:r>
              <a:rPr lang="en-US"/>
              <a:t>3. Multiply that number by 30% and then multiply the resulting number by 75%.</a:t>
            </a:r>
          </a:p>
          <a:p>
            <a:r>
              <a:rPr lang="en-US"/>
              <a:t>4. Divide that number by the total number of teachers, librarians, counselors, and nurses employed by your district as of 2024 snapshot. This provides your average teacher pay raise.</a:t>
            </a:r>
          </a:p>
          <a:p>
            <a:r>
              <a:rPr lang="en-US"/>
              <a:t/>
            </a:r>
          </a:p>
          <a:p>
            <a:r>
              <a:rPr lang="en-US"/>
              <a:t>To calculate the impact of a $1,340 increase in the Basic Allotment for special education follow these steps:</a:t>
            </a:r>
          </a:p>
          <a:p>
            <a:r>
              <a:rPr lang="en-US"/>
              <a:t/>
            </a:r>
          </a:p>
          <a:p>
            <a:r>
              <a:rPr lang="en-US"/>
              <a:t>1. Estimate your state aid for FY 2025 using projected ADA and property value increases.</a:t>
            </a:r>
          </a:p>
          <a:p>
            <a:r>
              <a:rPr lang="en-US"/>
              <a:t>2. Compare your estimated Special Education allotment entitlement for FY 2025 to the same allotment for FY 2024.</a:t>
            </a:r>
          </a:p>
          <a:p>
            <a:r>
              <a:rPr lang="en-US"/>
              <a:t/>
            </a:r>
          </a:p>
          <a:p>
            <a:r>
              <a:rPr lang="en-US"/>
              <a:t>To calculate the impact of a $1,340 increase in the Basic Allotment for safety and security follow these steps:</a:t>
            </a:r>
          </a:p>
          <a:p>
            <a:r>
              <a:rPr lang="en-US"/>
              <a:t/>
            </a:r>
          </a:p>
          <a:p>
            <a:r>
              <a:rPr lang="en-US"/>
              <a:t>1. Multiply your projected ADA by 26.</a:t>
            </a:r>
          </a:p>
          <a:p>
            <a:r>
              <a:rPr lang="en-US"/>
              <a:t/>
            </a:r>
          </a:p>
          <a:p>
            <a:r>
              <a:rPr lang="en-US"/>
              <a:t>To calculate your inflationary increases, follow these steps:</a:t>
            </a:r>
          </a:p>
          <a:p>
            <a:r>
              <a:rPr lang="en-US"/>
              <a:t/>
            </a:r>
          </a:p>
          <a:p>
            <a:r>
              <a:rPr lang="en-US"/>
              <a:t>1. Divide your FY 2024 fuel costs by the number of enrolled students in 2024 and then compare that to the FY 2019 fuel costs divided by the number of enrolled students in 2019.</a:t>
            </a:r>
          </a:p>
          <a:p>
            <a:r>
              <a:rPr lang="en-US"/>
              <a:t>2. Divide your FY 2024 property insurance premiums by the number of facilities in 2024 and then compare that to the FY 2019 insurance premiums divided by the number of facilities in 2019.</a:t>
            </a:r>
          </a:p>
          <a:p>
            <a:r>
              <a:rPr lang="en-US"/>
              <a:t>3. Divide your FY 2024 utility costs by the number of facilities in 2024 and then compare that to the FY 2019 utility costs divided by the number of facilities in 2019. If the number of facilities is the same, do this calculation on a per student basis instead.</a:t>
            </a:r>
          </a:p>
          <a:p>
            <a:r>
              <a:rPr lang="en-US"/>
              <a:t>4. Divide your employee compensation in FY 2024 by your total number of employees in FY 2024 and compare that to your total compensation in FY 2019 divided by your total number of employees in FY 2019. Consider adding in increased contributions to health insurance premiums when considering total employee compensation.</a:t>
            </a:r>
          </a:p>
          <a:p>
            <a:r>
              <a:rPr lang="en-US"/>
              <a:t/>
            </a:r>
          </a:p>
          <a:p>
            <a:r>
              <a:rPr lang="en-US"/>
              <a:t>To calculate your funding gaps follow these steps:</a:t>
            </a:r>
          </a:p>
          <a:p>
            <a:r>
              <a:rPr lang="en-US"/>
              <a:t/>
            </a:r>
          </a:p>
          <a:p>
            <a:r>
              <a:rPr lang="en-US"/>
              <a:t>1. Review your actual expenditures for 2024 and subtract them from the associated allotment as indicated on the near final TEA Summary of Finances for your district.</a:t>
            </a:r>
          </a:p>
          <a:p>
            <a:r>
              <a:rPr lang="en-US"/>
              <a:t>2. For special education expenses, ensure you calculate the number for general fund only and use the methodology used in PEIMS Actual Standard Financial Reports.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To calculate the impact of a $1,340 increase in the Basic Allotment for teacher pay follow these steps:</a:t>
            </a:r>
          </a:p>
          <a:p>
            <a:r>
              <a:rPr lang="en-US"/>
              <a:t/>
            </a:r>
          </a:p>
          <a:p>
            <a:r>
              <a:rPr lang="en-US"/>
              <a:t>1. Estimate your state aid for FY 2025 using projected ADA and property value increases.</a:t>
            </a:r>
          </a:p>
          <a:p>
            <a:r>
              <a:rPr lang="en-US"/>
              <a:t>2. Calculate your total FSP entitlement per ADA for FY 2025 and FY 2024. Take the difference in per-ADA entitlement and multiply by estimated ADA for FY 2025</a:t>
            </a:r>
          </a:p>
          <a:p>
            <a:r>
              <a:rPr lang="en-US"/>
              <a:t>3. Multiply that number by 30% and then multiply the resulting number by 75%.</a:t>
            </a:r>
          </a:p>
          <a:p>
            <a:r>
              <a:rPr lang="en-US"/>
              <a:t>4. Divide that number by the total number of teachers, librarians, counselors, and nurses employed by your district as of 2024 snapshot. This provides your average teacher pay raise.</a:t>
            </a:r>
          </a:p>
          <a:p>
            <a:r>
              <a:rPr lang="en-US"/>
              <a:t/>
            </a:r>
          </a:p>
          <a:p>
            <a:r>
              <a:rPr lang="en-US"/>
              <a:t>To calculate the impact of a $1,340 increase in the Basic Allotment for special education follow these steps:</a:t>
            </a:r>
          </a:p>
          <a:p>
            <a:r>
              <a:rPr lang="en-US"/>
              <a:t/>
            </a:r>
          </a:p>
          <a:p>
            <a:r>
              <a:rPr lang="en-US"/>
              <a:t>1. Estimate your state aid for FY 2025 using projected ADA and property value increases.</a:t>
            </a:r>
          </a:p>
          <a:p>
            <a:r>
              <a:rPr lang="en-US"/>
              <a:t>2. Compare your estimated Special Education allotment entitlement for FY 2025 to the same allotment for FY 2024.</a:t>
            </a:r>
          </a:p>
          <a:p>
            <a:r>
              <a:rPr lang="en-US"/>
              <a:t/>
            </a:r>
          </a:p>
          <a:p>
            <a:r>
              <a:rPr lang="en-US"/>
              <a:t>To calculate the impact of a $1,340 increase in the Basic Allotment for safety and security follow these steps:</a:t>
            </a:r>
          </a:p>
          <a:p>
            <a:r>
              <a:rPr lang="en-US"/>
              <a:t/>
            </a:r>
          </a:p>
          <a:p>
            <a:r>
              <a:rPr lang="en-US"/>
              <a:t>1. Multiply your projected ADA by 26.</a:t>
            </a:r>
          </a:p>
          <a:p>
            <a:r>
              <a:rPr lang="en-US"/>
              <a:t/>
            </a:r>
          </a:p>
          <a:p>
            <a:r>
              <a:rPr lang="en-US"/>
              <a:t>To calculate your inflationary increases, follow these steps:</a:t>
            </a:r>
          </a:p>
          <a:p>
            <a:r>
              <a:rPr lang="en-US"/>
              <a:t/>
            </a:r>
          </a:p>
          <a:p>
            <a:r>
              <a:rPr lang="en-US"/>
              <a:t>1. Divide your FY 2024 fuel costs by the number of enrolled students in 2024 and then compare that to the FY 2019 fuel costs divided by the number of enrolled students in 2019.</a:t>
            </a:r>
          </a:p>
          <a:p>
            <a:r>
              <a:rPr lang="en-US"/>
              <a:t>2. Divide your FY 2024 property insurance premiums by the number of facilities in 2024 and then compare that to the FY 2019 insurance premiums divided by the number of facilities in 2019.</a:t>
            </a:r>
          </a:p>
          <a:p>
            <a:r>
              <a:rPr lang="en-US"/>
              <a:t>3. Divide your FY 2024 utility costs by the number of facilities in 2024 and then compare that to the FY 2019 utility costs divided by the number of facilities in 2019. If the number of facilities is the same, do this calculation on a per student basis instead.</a:t>
            </a:r>
          </a:p>
          <a:p>
            <a:r>
              <a:rPr lang="en-US"/>
              <a:t>4. Divide your employee compensation in FY 2024 by your total number of employees in FY 2024 and compare that to your total compensation in FY 2019 divided by your total number of employees in FY 2019. Consider adding in increased contributions to health insurance premiums when considering total employee compensation.</a:t>
            </a:r>
          </a:p>
          <a:p>
            <a:r>
              <a:rPr lang="en-US"/>
              <a:t/>
            </a:r>
          </a:p>
          <a:p>
            <a:r>
              <a:rPr lang="en-US"/>
              <a:t>To calculate your funding gaps follow these steps:</a:t>
            </a:r>
          </a:p>
          <a:p>
            <a:r>
              <a:rPr lang="en-US"/>
              <a:t/>
            </a:r>
          </a:p>
          <a:p>
            <a:r>
              <a:rPr lang="en-US"/>
              <a:t>1. Review your actual expenditures for 2024 and subtract them from the associated allotment as indicated on the near final TEA Summary of Finances for your district.</a:t>
            </a:r>
          </a:p>
          <a:p>
            <a:r>
              <a:rPr lang="en-US"/>
              <a:t>2. For special education expenses, ensure you calculate the number for general fund only and use the methodology used in PEIMS Actual Standard Financial Reports.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svg" Type="http://schemas.openxmlformats.org/officeDocument/2006/relationships/image"/><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sv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6.png" Type="http://schemas.openxmlformats.org/officeDocument/2006/relationships/image"/><Relationship Id="rId9" Target="../media/image7.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4.svg" Type="http://schemas.openxmlformats.org/officeDocument/2006/relationships/image"/><Relationship Id="rId11" Target="../media/image15.png" Type="http://schemas.openxmlformats.org/officeDocument/2006/relationships/image"/><Relationship Id="rId12" Target="../media/image16.svg" Type="http://schemas.openxmlformats.org/officeDocument/2006/relationships/image"/><Relationship Id="rId13" Target="../media/image17.png" Type="http://schemas.openxmlformats.org/officeDocument/2006/relationships/image"/><Relationship Id="rId14" Target="../media/image2.png" Type="http://schemas.openxmlformats.org/officeDocument/2006/relationships/image"/><Relationship Id="rId15" Target="../media/image3.svg" Type="http://schemas.openxmlformats.org/officeDocument/2006/relationships/image"/><Relationship Id="rId16" Target="../media/image5.png" Type="http://schemas.openxmlformats.org/officeDocument/2006/relationships/image"/><Relationship Id="rId17" Target="../media/image18.png" Type="http://schemas.openxmlformats.org/officeDocument/2006/relationships/image"/><Relationship Id="rId18" Target="../media/image19.png" Type="http://schemas.openxmlformats.org/officeDocument/2006/relationships/image"/><Relationship Id="rId19" Target="../media/image20.png" Type="http://schemas.openxmlformats.org/officeDocument/2006/relationships/image"/><Relationship Id="rId2" Target="../notesSlides/notesSlide2.xml" Type="http://schemas.openxmlformats.org/officeDocument/2006/relationships/notesSlide"/><Relationship Id="rId20" Target="../media/image21.png" Type="http://schemas.openxmlformats.org/officeDocument/2006/relationships/image"/><Relationship Id="rId21" Target="../media/image22.png" Type="http://schemas.openxmlformats.org/officeDocument/2006/relationships/image"/><Relationship Id="rId22" Target="../media/image23.svg" Type="http://schemas.openxmlformats.org/officeDocument/2006/relationships/image"/><Relationship Id="rId3" Target="../media/image1.png" Type="http://schemas.openxmlformats.org/officeDocument/2006/relationships/image"/><Relationship Id="rId4" Target="../media/image4.png" Type="http://schemas.openxmlformats.org/officeDocument/2006/relationships/image"/><Relationship Id="rId5" Target="../media/image9.png" Type="http://schemas.openxmlformats.org/officeDocument/2006/relationships/image"/><Relationship Id="rId6" Target="../media/image10.svg" Type="http://schemas.openxmlformats.org/officeDocument/2006/relationships/image"/><Relationship Id="rId7" Target="../media/image11.png" Type="http://schemas.openxmlformats.org/officeDocument/2006/relationships/image"/><Relationship Id="rId8" Target="../media/image12.svg" Type="http://schemas.openxmlformats.org/officeDocument/2006/relationships/image"/><Relationship Id="rId9" Target="../media/image13.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886200" y="6823037"/>
            <a:ext cx="4125221" cy="2898727"/>
            <a:chOff x="0" y="0"/>
            <a:chExt cx="1571513" cy="1104277"/>
          </a:xfrm>
        </p:grpSpPr>
        <p:sp>
          <p:nvSpPr>
            <p:cNvPr name="Freeform 3" id="3"/>
            <p:cNvSpPr/>
            <p:nvPr/>
          </p:nvSpPr>
          <p:spPr>
            <a:xfrm flipH="false" flipV="false" rot="0">
              <a:off x="0" y="0"/>
              <a:ext cx="1571513" cy="1104277"/>
            </a:xfrm>
            <a:custGeom>
              <a:avLst/>
              <a:gdLst/>
              <a:ahLst/>
              <a:cxnLst/>
              <a:rect r="r" b="b" t="t" l="l"/>
              <a:pathLst>
                <a:path h="1104277" w="1571513">
                  <a:moveTo>
                    <a:pt x="0" y="0"/>
                  </a:moveTo>
                  <a:lnTo>
                    <a:pt x="1571513" y="0"/>
                  </a:lnTo>
                  <a:lnTo>
                    <a:pt x="1571513" y="1104277"/>
                  </a:lnTo>
                  <a:lnTo>
                    <a:pt x="0" y="1104277"/>
                  </a:lnTo>
                  <a:close/>
                </a:path>
              </a:pathLst>
            </a:custGeom>
            <a:solidFill>
              <a:srgbClr val="C6D9ED"/>
            </a:solidFill>
          </p:spPr>
        </p:sp>
        <p:sp>
          <p:nvSpPr>
            <p:cNvPr name="TextBox 4" id="4"/>
            <p:cNvSpPr txBox="true"/>
            <p:nvPr/>
          </p:nvSpPr>
          <p:spPr>
            <a:xfrm>
              <a:off x="0" y="-38100"/>
              <a:ext cx="1571513" cy="1142377"/>
            </a:xfrm>
            <a:prstGeom prst="rect">
              <a:avLst/>
            </a:prstGeom>
          </p:spPr>
          <p:txBody>
            <a:bodyPr anchor="ctr" rtlCol="false" tIns="23895" lIns="23895" bIns="23895" rIns="23895"/>
            <a:lstStyle/>
            <a:p>
              <a:pPr algn="ctr">
                <a:lnSpc>
                  <a:spcPts val="1909"/>
                </a:lnSpc>
                <a:spcBef>
                  <a:spcPct val="0"/>
                </a:spcBef>
              </a:pPr>
            </a:p>
          </p:txBody>
        </p:sp>
      </p:grpSp>
      <p:grpSp>
        <p:nvGrpSpPr>
          <p:cNvPr name="Group 5" id="5"/>
          <p:cNvGrpSpPr/>
          <p:nvPr/>
        </p:nvGrpSpPr>
        <p:grpSpPr>
          <a:xfrm rot="0">
            <a:off x="-310068" y="9597939"/>
            <a:ext cx="8451958" cy="689092"/>
            <a:chOff x="0" y="0"/>
            <a:chExt cx="3219793" cy="262511"/>
          </a:xfrm>
        </p:grpSpPr>
        <p:sp>
          <p:nvSpPr>
            <p:cNvPr name="Freeform 6" id="6"/>
            <p:cNvSpPr/>
            <p:nvPr/>
          </p:nvSpPr>
          <p:spPr>
            <a:xfrm flipH="false" flipV="false" rot="0">
              <a:off x="0" y="0"/>
              <a:ext cx="3219793" cy="262511"/>
            </a:xfrm>
            <a:custGeom>
              <a:avLst/>
              <a:gdLst/>
              <a:ahLst/>
              <a:cxnLst/>
              <a:rect r="r" b="b" t="t" l="l"/>
              <a:pathLst>
                <a:path h="262511" w="3219793">
                  <a:moveTo>
                    <a:pt x="0" y="0"/>
                  </a:moveTo>
                  <a:lnTo>
                    <a:pt x="3219793" y="0"/>
                  </a:lnTo>
                  <a:lnTo>
                    <a:pt x="3219793" y="262511"/>
                  </a:lnTo>
                  <a:lnTo>
                    <a:pt x="0" y="262511"/>
                  </a:lnTo>
                  <a:close/>
                </a:path>
              </a:pathLst>
            </a:custGeom>
            <a:solidFill>
              <a:srgbClr val="000000">
                <a:alpha val="69804"/>
              </a:srgbClr>
            </a:solidFill>
          </p:spPr>
        </p:sp>
        <p:sp>
          <p:nvSpPr>
            <p:cNvPr name="TextBox 7" id="7"/>
            <p:cNvSpPr txBox="true"/>
            <p:nvPr/>
          </p:nvSpPr>
          <p:spPr>
            <a:xfrm>
              <a:off x="0" y="-38100"/>
              <a:ext cx="3219793" cy="300611"/>
            </a:xfrm>
            <a:prstGeom prst="rect">
              <a:avLst/>
            </a:prstGeom>
          </p:spPr>
          <p:txBody>
            <a:bodyPr anchor="ctr" rtlCol="false" tIns="23895" lIns="23895" bIns="23895" rIns="23895"/>
            <a:lstStyle/>
            <a:p>
              <a:pPr algn="ctr">
                <a:lnSpc>
                  <a:spcPts val="1909"/>
                </a:lnSpc>
                <a:spcBef>
                  <a:spcPct val="0"/>
                </a:spcBef>
              </a:pPr>
            </a:p>
          </p:txBody>
        </p:sp>
      </p:grpSp>
      <p:grpSp>
        <p:nvGrpSpPr>
          <p:cNvPr name="Group 8" id="8"/>
          <p:cNvGrpSpPr/>
          <p:nvPr/>
        </p:nvGrpSpPr>
        <p:grpSpPr>
          <a:xfrm rot="0">
            <a:off x="-171215" y="-173974"/>
            <a:ext cx="8190858" cy="1625254"/>
            <a:chOff x="0" y="0"/>
            <a:chExt cx="3120327" cy="619145"/>
          </a:xfrm>
        </p:grpSpPr>
        <p:sp>
          <p:nvSpPr>
            <p:cNvPr name="Freeform 9" id="9"/>
            <p:cNvSpPr/>
            <p:nvPr/>
          </p:nvSpPr>
          <p:spPr>
            <a:xfrm flipH="false" flipV="false" rot="0">
              <a:off x="0" y="0"/>
              <a:ext cx="3120327" cy="619145"/>
            </a:xfrm>
            <a:custGeom>
              <a:avLst/>
              <a:gdLst/>
              <a:ahLst/>
              <a:cxnLst/>
              <a:rect r="r" b="b" t="t" l="l"/>
              <a:pathLst>
                <a:path h="619145" w="3120327">
                  <a:moveTo>
                    <a:pt x="0" y="0"/>
                  </a:moveTo>
                  <a:lnTo>
                    <a:pt x="3120327" y="0"/>
                  </a:lnTo>
                  <a:lnTo>
                    <a:pt x="3120327" y="619145"/>
                  </a:lnTo>
                  <a:lnTo>
                    <a:pt x="0" y="619145"/>
                  </a:lnTo>
                  <a:close/>
                </a:path>
              </a:pathLst>
            </a:custGeom>
            <a:solidFill>
              <a:srgbClr val="000000">
                <a:alpha val="69804"/>
              </a:srgbClr>
            </a:solidFill>
          </p:spPr>
        </p:sp>
        <p:sp>
          <p:nvSpPr>
            <p:cNvPr name="TextBox 10" id="10"/>
            <p:cNvSpPr txBox="true"/>
            <p:nvPr/>
          </p:nvSpPr>
          <p:spPr>
            <a:xfrm>
              <a:off x="0" y="-38100"/>
              <a:ext cx="3120327" cy="657245"/>
            </a:xfrm>
            <a:prstGeom prst="rect">
              <a:avLst/>
            </a:prstGeom>
          </p:spPr>
          <p:txBody>
            <a:bodyPr anchor="ctr" rtlCol="false" tIns="23895" lIns="23895" bIns="23895" rIns="23895"/>
            <a:lstStyle/>
            <a:p>
              <a:pPr algn="ctr">
                <a:lnSpc>
                  <a:spcPts val="1909"/>
                </a:lnSpc>
                <a:spcBef>
                  <a:spcPct val="0"/>
                </a:spcBef>
              </a:pPr>
            </a:p>
          </p:txBody>
        </p:sp>
      </p:grpSp>
      <p:sp>
        <p:nvSpPr>
          <p:cNvPr name="Freeform 11" id="11"/>
          <p:cNvSpPr/>
          <p:nvPr/>
        </p:nvSpPr>
        <p:spPr>
          <a:xfrm flipH="false" flipV="false" rot="0">
            <a:off x="0" y="-173974"/>
            <a:ext cx="7772400" cy="1625254"/>
          </a:xfrm>
          <a:custGeom>
            <a:avLst/>
            <a:gdLst/>
            <a:ahLst/>
            <a:cxnLst/>
            <a:rect r="r" b="b" t="t" l="l"/>
            <a:pathLst>
              <a:path h="1625254" w="7772400">
                <a:moveTo>
                  <a:pt x="0" y="0"/>
                </a:moveTo>
                <a:lnTo>
                  <a:pt x="7772400" y="0"/>
                </a:lnTo>
                <a:lnTo>
                  <a:pt x="7772400" y="1625255"/>
                </a:lnTo>
                <a:lnTo>
                  <a:pt x="0" y="1625255"/>
                </a:lnTo>
                <a:lnTo>
                  <a:pt x="0" y="0"/>
                </a:lnTo>
                <a:close/>
              </a:path>
            </a:pathLst>
          </a:custGeom>
          <a:blipFill>
            <a:blip r:embed="rId3">
              <a:alphaModFix amt="36000"/>
            </a:blip>
            <a:stretch>
              <a:fillRect l="0" t="-105638" r="0" b="-112767"/>
            </a:stretch>
          </a:blipFill>
        </p:spPr>
      </p:sp>
      <p:sp>
        <p:nvSpPr>
          <p:cNvPr name="Freeform 12" id="12"/>
          <p:cNvSpPr/>
          <p:nvPr/>
        </p:nvSpPr>
        <p:spPr>
          <a:xfrm flipH="false" flipV="false" rot="0">
            <a:off x="197039" y="6998601"/>
            <a:ext cx="833930" cy="800573"/>
          </a:xfrm>
          <a:custGeom>
            <a:avLst/>
            <a:gdLst/>
            <a:ahLst/>
            <a:cxnLst/>
            <a:rect r="r" b="b" t="t" l="l"/>
            <a:pathLst>
              <a:path h="800573" w="833930">
                <a:moveTo>
                  <a:pt x="0" y="0"/>
                </a:moveTo>
                <a:lnTo>
                  <a:pt x="833930" y="0"/>
                </a:lnTo>
                <a:lnTo>
                  <a:pt x="833930" y="800573"/>
                </a:lnTo>
                <a:lnTo>
                  <a:pt x="0" y="800573"/>
                </a:lnTo>
                <a:lnTo>
                  <a:pt x="0" y="0"/>
                </a:lnTo>
                <a:close/>
              </a:path>
            </a:pathLst>
          </a:custGeom>
          <a:blipFill>
            <a:blip r:embed="rId4">
              <a:alphaModFix amt="35000"/>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0">
            <a:off x="-28605" y="-21124"/>
            <a:ext cx="7829830" cy="1300858"/>
          </a:xfrm>
          <a:custGeom>
            <a:avLst/>
            <a:gdLst/>
            <a:ahLst/>
            <a:cxnLst/>
            <a:rect r="r" b="b" t="t" l="l"/>
            <a:pathLst>
              <a:path h="1300858" w="7829830">
                <a:moveTo>
                  <a:pt x="0" y="0"/>
                </a:moveTo>
                <a:lnTo>
                  <a:pt x="7829830" y="0"/>
                </a:lnTo>
                <a:lnTo>
                  <a:pt x="7829830" y="1300858"/>
                </a:lnTo>
                <a:lnTo>
                  <a:pt x="0" y="1300858"/>
                </a:lnTo>
                <a:lnTo>
                  <a:pt x="0" y="0"/>
                </a:lnTo>
                <a:close/>
              </a:path>
            </a:pathLst>
          </a:custGeom>
          <a:blipFill>
            <a:blip r:embed="rId6"/>
            <a:stretch>
              <a:fillRect l="-17845" t="-125434" r="-20110" b="-4987"/>
            </a:stretch>
          </a:blipFill>
        </p:spPr>
      </p:sp>
      <p:sp>
        <p:nvSpPr>
          <p:cNvPr name="Freeform 14" id="14"/>
          <p:cNvSpPr/>
          <p:nvPr/>
        </p:nvSpPr>
        <p:spPr>
          <a:xfrm flipH="false" flipV="false" rot="0">
            <a:off x="4022074" y="7039860"/>
            <a:ext cx="1087963" cy="718056"/>
          </a:xfrm>
          <a:custGeom>
            <a:avLst/>
            <a:gdLst/>
            <a:ahLst/>
            <a:cxnLst/>
            <a:rect r="r" b="b" t="t" l="l"/>
            <a:pathLst>
              <a:path h="718056" w="1087963">
                <a:moveTo>
                  <a:pt x="0" y="0"/>
                </a:moveTo>
                <a:lnTo>
                  <a:pt x="1087963" y="0"/>
                </a:lnTo>
                <a:lnTo>
                  <a:pt x="1087963" y="718056"/>
                </a:lnTo>
                <a:lnTo>
                  <a:pt x="0" y="718056"/>
                </a:lnTo>
                <a:lnTo>
                  <a:pt x="0" y="0"/>
                </a:lnTo>
                <a:close/>
              </a:path>
            </a:pathLst>
          </a:custGeom>
          <a:blipFill>
            <a:blip r:embed="rId7"/>
            <a:stretch>
              <a:fillRect l="0" t="0" r="0" b="0"/>
            </a:stretch>
          </a:blipFill>
        </p:spPr>
      </p:sp>
      <p:sp>
        <p:nvSpPr>
          <p:cNvPr name="Freeform 15" id="15"/>
          <p:cNvSpPr/>
          <p:nvPr/>
        </p:nvSpPr>
        <p:spPr>
          <a:xfrm flipH="false" flipV="false" rot="0">
            <a:off x="0" y="9608300"/>
            <a:ext cx="7840879" cy="515204"/>
          </a:xfrm>
          <a:custGeom>
            <a:avLst/>
            <a:gdLst/>
            <a:ahLst/>
            <a:cxnLst/>
            <a:rect r="r" b="b" t="t" l="l"/>
            <a:pathLst>
              <a:path h="515204" w="7840879">
                <a:moveTo>
                  <a:pt x="0" y="0"/>
                </a:moveTo>
                <a:lnTo>
                  <a:pt x="7840879" y="0"/>
                </a:lnTo>
                <a:lnTo>
                  <a:pt x="7840879" y="515203"/>
                </a:lnTo>
                <a:lnTo>
                  <a:pt x="0" y="515203"/>
                </a:lnTo>
                <a:lnTo>
                  <a:pt x="0" y="0"/>
                </a:lnTo>
                <a:close/>
              </a:path>
            </a:pathLst>
          </a:custGeom>
          <a:blipFill>
            <a:blip r:embed="rId3">
              <a:alphaModFix amt="36000"/>
            </a:blip>
            <a:stretch>
              <a:fillRect l="0" t="-820456" r="0" b="-92832"/>
            </a:stretch>
          </a:blipFill>
        </p:spPr>
      </p:sp>
      <p:sp>
        <p:nvSpPr>
          <p:cNvPr name="TextBox 16" id="16"/>
          <p:cNvSpPr txBox="true"/>
          <p:nvPr/>
        </p:nvSpPr>
        <p:spPr>
          <a:xfrm rot="0">
            <a:off x="1230994" y="7126114"/>
            <a:ext cx="2233067" cy="628641"/>
          </a:xfrm>
          <a:prstGeom prst="rect">
            <a:avLst/>
          </a:prstGeom>
        </p:spPr>
        <p:txBody>
          <a:bodyPr anchor="t" rtlCol="false" tIns="0" lIns="0" bIns="0" rIns="0">
            <a:spAutoFit/>
          </a:bodyPr>
          <a:lstStyle/>
          <a:p>
            <a:pPr algn="l">
              <a:lnSpc>
                <a:spcPts val="1683"/>
              </a:lnSpc>
            </a:pPr>
            <a:r>
              <a:rPr lang="en-US" sz="1683" b="true">
                <a:solidFill>
                  <a:srgbClr val="000000"/>
                </a:solidFill>
                <a:latin typeface="Montserrat Bold"/>
                <a:ea typeface="Montserrat Bold"/>
                <a:cs typeface="Montserrat Bold"/>
                <a:sym typeface="Montserrat Bold"/>
              </a:rPr>
              <a:t>A $1,340 INCREASE WOULD PROVIDE THE STATE WITH</a:t>
            </a:r>
          </a:p>
        </p:txBody>
      </p:sp>
      <p:sp>
        <p:nvSpPr>
          <p:cNvPr name="TextBox 17" id="17"/>
          <p:cNvSpPr txBox="true"/>
          <p:nvPr/>
        </p:nvSpPr>
        <p:spPr>
          <a:xfrm rot="0">
            <a:off x="364785" y="7909944"/>
            <a:ext cx="1732418" cy="489190"/>
          </a:xfrm>
          <a:prstGeom prst="rect">
            <a:avLst/>
          </a:prstGeom>
        </p:spPr>
        <p:txBody>
          <a:bodyPr anchor="t" rtlCol="false" tIns="0" lIns="0" bIns="0" rIns="0">
            <a:spAutoFit/>
          </a:bodyPr>
          <a:lstStyle/>
          <a:p>
            <a:pPr algn="r">
              <a:lnSpc>
                <a:spcPts val="3637"/>
              </a:lnSpc>
            </a:pPr>
            <a:r>
              <a:rPr lang="en-US" sz="3497">
                <a:solidFill>
                  <a:srgbClr val="E92427"/>
                </a:solidFill>
                <a:latin typeface="Archivo Black"/>
                <a:ea typeface="Archivo Black"/>
                <a:cs typeface="Archivo Black"/>
                <a:sym typeface="Archivo Black"/>
              </a:rPr>
              <a:t>$5,505</a:t>
            </a:r>
          </a:p>
        </p:txBody>
      </p:sp>
      <p:sp>
        <p:nvSpPr>
          <p:cNvPr name="TextBox 18" id="18"/>
          <p:cNvSpPr txBox="true"/>
          <p:nvPr/>
        </p:nvSpPr>
        <p:spPr>
          <a:xfrm rot="0">
            <a:off x="2305459" y="7957072"/>
            <a:ext cx="1127426" cy="386626"/>
          </a:xfrm>
          <a:prstGeom prst="rect">
            <a:avLst/>
          </a:prstGeom>
        </p:spPr>
        <p:txBody>
          <a:bodyPr anchor="t" rtlCol="false" tIns="0" lIns="0" bIns="0" rIns="0">
            <a:spAutoFit/>
          </a:bodyPr>
          <a:lstStyle/>
          <a:p>
            <a:pPr algn="l">
              <a:lnSpc>
                <a:spcPts val="1488"/>
              </a:lnSpc>
            </a:pPr>
            <a:r>
              <a:rPr lang="en-US" b="true" sz="1488" spc="37">
                <a:solidFill>
                  <a:srgbClr val="000000"/>
                </a:solidFill>
                <a:latin typeface="Montserrat Bold"/>
                <a:ea typeface="Montserrat Bold"/>
                <a:cs typeface="Montserrat Bold"/>
                <a:sym typeface="Montserrat Bold"/>
              </a:rPr>
              <a:t>TEACHER PAY RAISE</a:t>
            </a:r>
          </a:p>
        </p:txBody>
      </p:sp>
      <p:sp>
        <p:nvSpPr>
          <p:cNvPr name="TextBox 19" id="19"/>
          <p:cNvSpPr txBox="true"/>
          <p:nvPr/>
        </p:nvSpPr>
        <p:spPr>
          <a:xfrm rot="-5400000">
            <a:off x="2036414" y="8097180"/>
            <a:ext cx="421229" cy="77837"/>
          </a:xfrm>
          <a:prstGeom prst="rect">
            <a:avLst/>
          </a:prstGeom>
        </p:spPr>
        <p:txBody>
          <a:bodyPr anchor="t" rtlCol="false" tIns="0" lIns="0" bIns="0" rIns="0">
            <a:spAutoFit/>
          </a:bodyPr>
          <a:lstStyle/>
          <a:p>
            <a:pPr algn="ctr">
              <a:lnSpc>
                <a:spcPts val="581"/>
              </a:lnSpc>
            </a:pPr>
            <a:r>
              <a:rPr lang="en-US" b="true" sz="581" spc="14">
                <a:solidFill>
                  <a:srgbClr val="000000"/>
                </a:solidFill>
                <a:latin typeface="Montserrat Bold"/>
                <a:ea typeface="Montserrat Bold"/>
                <a:cs typeface="Montserrat Bold"/>
                <a:sym typeface="Montserrat Bold"/>
              </a:rPr>
              <a:t>AVERAGE</a:t>
            </a:r>
          </a:p>
        </p:txBody>
      </p:sp>
      <p:sp>
        <p:nvSpPr>
          <p:cNvPr name="TextBox 20" id="20"/>
          <p:cNvSpPr txBox="true"/>
          <p:nvPr/>
        </p:nvSpPr>
        <p:spPr>
          <a:xfrm rot="0">
            <a:off x="317756" y="8405588"/>
            <a:ext cx="1779447" cy="489237"/>
          </a:xfrm>
          <a:prstGeom prst="rect">
            <a:avLst/>
          </a:prstGeom>
        </p:spPr>
        <p:txBody>
          <a:bodyPr anchor="t" rtlCol="false" tIns="0" lIns="0" bIns="0" rIns="0">
            <a:spAutoFit/>
          </a:bodyPr>
          <a:lstStyle/>
          <a:p>
            <a:pPr algn="r">
              <a:lnSpc>
                <a:spcPts val="3639"/>
              </a:lnSpc>
            </a:pPr>
            <a:r>
              <a:rPr lang="en-US" sz="3499">
                <a:solidFill>
                  <a:srgbClr val="E92427"/>
                </a:solidFill>
                <a:latin typeface="Archivo Black"/>
                <a:ea typeface="Archivo Black"/>
                <a:cs typeface="Archivo Black"/>
                <a:sym typeface="Archivo Black"/>
              </a:rPr>
              <a:t>$1.38B</a:t>
            </a:r>
          </a:p>
        </p:txBody>
      </p:sp>
      <p:sp>
        <p:nvSpPr>
          <p:cNvPr name="TextBox 21" id="21"/>
          <p:cNvSpPr txBox="true"/>
          <p:nvPr/>
        </p:nvSpPr>
        <p:spPr>
          <a:xfrm rot="0">
            <a:off x="2198585" y="8452740"/>
            <a:ext cx="1410346" cy="386626"/>
          </a:xfrm>
          <a:prstGeom prst="rect">
            <a:avLst/>
          </a:prstGeom>
        </p:spPr>
        <p:txBody>
          <a:bodyPr anchor="t" rtlCol="false" tIns="0" lIns="0" bIns="0" rIns="0">
            <a:spAutoFit/>
          </a:bodyPr>
          <a:lstStyle/>
          <a:p>
            <a:pPr algn="l">
              <a:lnSpc>
                <a:spcPts val="1488"/>
              </a:lnSpc>
            </a:pPr>
            <a:r>
              <a:rPr lang="en-US" b="true" sz="1488" spc="37">
                <a:solidFill>
                  <a:srgbClr val="000000"/>
                </a:solidFill>
                <a:latin typeface="Montserrat Bold"/>
                <a:ea typeface="Montserrat Bold"/>
                <a:cs typeface="Montserrat Bold"/>
                <a:sym typeface="Montserrat Bold"/>
              </a:rPr>
              <a:t>FOR SPECIAL EDUCATION</a:t>
            </a:r>
          </a:p>
        </p:txBody>
      </p:sp>
      <p:sp>
        <p:nvSpPr>
          <p:cNvPr name="TextBox 22" id="22"/>
          <p:cNvSpPr txBox="true"/>
          <p:nvPr/>
        </p:nvSpPr>
        <p:spPr>
          <a:xfrm rot="0">
            <a:off x="436358" y="8901279"/>
            <a:ext cx="1660845" cy="493954"/>
          </a:xfrm>
          <a:prstGeom prst="rect">
            <a:avLst/>
          </a:prstGeom>
        </p:spPr>
        <p:txBody>
          <a:bodyPr anchor="t" rtlCol="false" tIns="0" lIns="0" bIns="0" rIns="0">
            <a:spAutoFit/>
          </a:bodyPr>
          <a:lstStyle/>
          <a:p>
            <a:pPr algn="r">
              <a:lnSpc>
                <a:spcPts val="3639"/>
              </a:lnSpc>
            </a:pPr>
            <a:r>
              <a:rPr lang="en-US" sz="3499">
                <a:solidFill>
                  <a:srgbClr val="E92427"/>
                </a:solidFill>
                <a:latin typeface="Archivo Black"/>
                <a:ea typeface="Archivo Black"/>
                <a:cs typeface="Archivo Black"/>
                <a:sym typeface="Archivo Black"/>
              </a:rPr>
              <a:t>$134M</a:t>
            </a:r>
          </a:p>
        </p:txBody>
      </p:sp>
      <p:sp>
        <p:nvSpPr>
          <p:cNvPr name="TextBox 23" id="23"/>
          <p:cNvSpPr txBox="true"/>
          <p:nvPr/>
        </p:nvSpPr>
        <p:spPr>
          <a:xfrm rot="0">
            <a:off x="2198585" y="8968621"/>
            <a:ext cx="1410346" cy="381602"/>
          </a:xfrm>
          <a:prstGeom prst="rect">
            <a:avLst/>
          </a:prstGeom>
        </p:spPr>
        <p:txBody>
          <a:bodyPr anchor="t" rtlCol="false" tIns="0" lIns="0" bIns="0" rIns="0">
            <a:spAutoFit/>
          </a:bodyPr>
          <a:lstStyle/>
          <a:p>
            <a:pPr algn="l">
              <a:lnSpc>
                <a:spcPts val="1489"/>
              </a:lnSpc>
            </a:pPr>
            <a:r>
              <a:rPr lang="en-US" b="true" sz="1489" spc="37">
                <a:solidFill>
                  <a:srgbClr val="000000"/>
                </a:solidFill>
                <a:latin typeface="Montserrat Bold"/>
                <a:ea typeface="Montserrat Bold"/>
                <a:cs typeface="Montserrat Bold"/>
                <a:sym typeface="Montserrat Bold"/>
              </a:rPr>
              <a:t>FOR SCHOOL SAFETY</a:t>
            </a:r>
          </a:p>
        </p:txBody>
      </p:sp>
      <p:sp>
        <p:nvSpPr>
          <p:cNvPr name="TextBox 24" id="24"/>
          <p:cNvSpPr txBox="true"/>
          <p:nvPr/>
        </p:nvSpPr>
        <p:spPr>
          <a:xfrm rot="0">
            <a:off x="5233146" y="7126096"/>
            <a:ext cx="2304639" cy="628833"/>
          </a:xfrm>
          <a:prstGeom prst="rect">
            <a:avLst/>
          </a:prstGeom>
        </p:spPr>
        <p:txBody>
          <a:bodyPr anchor="t" rtlCol="false" tIns="0" lIns="0" bIns="0" rIns="0">
            <a:spAutoFit/>
          </a:bodyPr>
          <a:lstStyle/>
          <a:p>
            <a:pPr algn="l">
              <a:lnSpc>
                <a:spcPts val="1683"/>
              </a:lnSpc>
            </a:pPr>
            <a:r>
              <a:rPr lang="en-US" sz="1683" b="true">
                <a:solidFill>
                  <a:srgbClr val="000000"/>
                </a:solidFill>
                <a:latin typeface="Montserrat Bold"/>
                <a:ea typeface="Montserrat Bold"/>
                <a:cs typeface="Montserrat Bold"/>
                <a:sym typeface="Montserrat Bold"/>
              </a:rPr>
              <a:t>A $1,340 INCREASE WOULD PROVIDE OUR DISTRICT WITH</a:t>
            </a:r>
          </a:p>
        </p:txBody>
      </p:sp>
      <p:sp>
        <p:nvSpPr>
          <p:cNvPr name="TextBox 25" id="25"/>
          <p:cNvSpPr txBox="true"/>
          <p:nvPr/>
        </p:nvSpPr>
        <p:spPr>
          <a:xfrm rot="0">
            <a:off x="4208042" y="7907537"/>
            <a:ext cx="1732418" cy="489190"/>
          </a:xfrm>
          <a:prstGeom prst="rect">
            <a:avLst/>
          </a:prstGeom>
        </p:spPr>
        <p:txBody>
          <a:bodyPr anchor="t" rtlCol="false" tIns="0" lIns="0" bIns="0" rIns="0">
            <a:spAutoFit/>
          </a:bodyPr>
          <a:lstStyle/>
          <a:p>
            <a:pPr algn="r">
              <a:lnSpc>
                <a:spcPts val="3637"/>
              </a:lnSpc>
            </a:pPr>
            <a:r>
              <a:rPr lang="en-US" sz="3497">
                <a:solidFill>
                  <a:srgbClr val="E92427"/>
                </a:solidFill>
                <a:latin typeface="Archivo Black"/>
                <a:ea typeface="Archivo Black"/>
                <a:cs typeface="Archivo Black"/>
                <a:sym typeface="Archivo Black"/>
              </a:rPr>
              <a:t>$4,430</a:t>
            </a:r>
          </a:p>
        </p:txBody>
      </p:sp>
      <p:sp>
        <p:nvSpPr>
          <p:cNvPr name="TextBox 26" id="26"/>
          <p:cNvSpPr txBox="true"/>
          <p:nvPr/>
        </p:nvSpPr>
        <p:spPr>
          <a:xfrm rot="0">
            <a:off x="6146786" y="7954665"/>
            <a:ext cx="1127426" cy="386626"/>
          </a:xfrm>
          <a:prstGeom prst="rect">
            <a:avLst/>
          </a:prstGeom>
        </p:spPr>
        <p:txBody>
          <a:bodyPr anchor="t" rtlCol="false" tIns="0" lIns="0" bIns="0" rIns="0">
            <a:spAutoFit/>
          </a:bodyPr>
          <a:lstStyle/>
          <a:p>
            <a:pPr algn="l">
              <a:lnSpc>
                <a:spcPts val="1488"/>
              </a:lnSpc>
            </a:pPr>
            <a:r>
              <a:rPr lang="en-US" b="true" sz="1488" spc="37">
                <a:solidFill>
                  <a:srgbClr val="000000"/>
                </a:solidFill>
                <a:latin typeface="Montserrat Bold"/>
                <a:ea typeface="Montserrat Bold"/>
                <a:cs typeface="Montserrat Bold"/>
                <a:sym typeface="Montserrat Bold"/>
              </a:rPr>
              <a:t>TEACHER PAY RAISE</a:t>
            </a:r>
          </a:p>
        </p:txBody>
      </p:sp>
      <p:sp>
        <p:nvSpPr>
          <p:cNvPr name="TextBox 27" id="27"/>
          <p:cNvSpPr txBox="true"/>
          <p:nvPr/>
        </p:nvSpPr>
        <p:spPr>
          <a:xfrm rot="-5400000">
            <a:off x="5877742" y="8094772"/>
            <a:ext cx="421229" cy="77837"/>
          </a:xfrm>
          <a:prstGeom prst="rect">
            <a:avLst/>
          </a:prstGeom>
        </p:spPr>
        <p:txBody>
          <a:bodyPr anchor="t" rtlCol="false" tIns="0" lIns="0" bIns="0" rIns="0">
            <a:spAutoFit/>
          </a:bodyPr>
          <a:lstStyle/>
          <a:p>
            <a:pPr algn="ctr">
              <a:lnSpc>
                <a:spcPts val="581"/>
              </a:lnSpc>
            </a:pPr>
            <a:r>
              <a:rPr lang="en-US" b="true" sz="581" spc="14">
                <a:solidFill>
                  <a:srgbClr val="000000"/>
                </a:solidFill>
                <a:latin typeface="Montserrat Bold"/>
                <a:ea typeface="Montserrat Bold"/>
                <a:cs typeface="Montserrat Bold"/>
                <a:sym typeface="Montserrat Bold"/>
              </a:rPr>
              <a:t>AVERAGE</a:t>
            </a:r>
          </a:p>
        </p:txBody>
      </p:sp>
      <p:sp>
        <p:nvSpPr>
          <p:cNvPr name="TextBox 28" id="28"/>
          <p:cNvSpPr txBox="true"/>
          <p:nvPr/>
        </p:nvSpPr>
        <p:spPr>
          <a:xfrm rot="0">
            <a:off x="4161013" y="8403181"/>
            <a:ext cx="1779447" cy="489237"/>
          </a:xfrm>
          <a:prstGeom prst="rect">
            <a:avLst/>
          </a:prstGeom>
        </p:spPr>
        <p:txBody>
          <a:bodyPr anchor="t" rtlCol="false" tIns="0" lIns="0" bIns="0" rIns="0">
            <a:spAutoFit/>
          </a:bodyPr>
          <a:lstStyle/>
          <a:p>
            <a:pPr algn="r">
              <a:lnSpc>
                <a:spcPts val="3639"/>
              </a:lnSpc>
            </a:pPr>
            <a:r>
              <a:rPr lang="en-US" sz="3499">
                <a:solidFill>
                  <a:srgbClr val="E92427"/>
                </a:solidFill>
                <a:latin typeface="Archivo Black"/>
                <a:ea typeface="Archivo Black"/>
                <a:cs typeface="Archivo Black"/>
                <a:sym typeface="Archivo Black"/>
              </a:rPr>
              <a:t>$11.9M</a:t>
            </a:r>
          </a:p>
        </p:txBody>
      </p:sp>
      <p:sp>
        <p:nvSpPr>
          <p:cNvPr name="TextBox 29" id="29"/>
          <p:cNvSpPr txBox="true"/>
          <p:nvPr/>
        </p:nvSpPr>
        <p:spPr>
          <a:xfrm rot="0">
            <a:off x="6039912" y="8450333"/>
            <a:ext cx="1410346" cy="386626"/>
          </a:xfrm>
          <a:prstGeom prst="rect">
            <a:avLst/>
          </a:prstGeom>
        </p:spPr>
        <p:txBody>
          <a:bodyPr anchor="t" rtlCol="false" tIns="0" lIns="0" bIns="0" rIns="0">
            <a:spAutoFit/>
          </a:bodyPr>
          <a:lstStyle/>
          <a:p>
            <a:pPr algn="l">
              <a:lnSpc>
                <a:spcPts val="1488"/>
              </a:lnSpc>
            </a:pPr>
            <a:r>
              <a:rPr lang="en-US" b="true" sz="1488" spc="37">
                <a:solidFill>
                  <a:srgbClr val="000000"/>
                </a:solidFill>
                <a:latin typeface="Montserrat Bold"/>
                <a:ea typeface="Montserrat Bold"/>
                <a:cs typeface="Montserrat Bold"/>
                <a:sym typeface="Montserrat Bold"/>
              </a:rPr>
              <a:t>FOR SPECIAL EDUCATION</a:t>
            </a:r>
          </a:p>
        </p:txBody>
      </p:sp>
      <p:sp>
        <p:nvSpPr>
          <p:cNvPr name="TextBox 30" id="30"/>
          <p:cNvSpPr txBox="true"/>
          <p:nvPr/>
        </p:nvSpPr>
        <p:spPr>
          <a:xfrm rot="0">
            <a:off x="4279614" y="8898872"/>
            <a:ext cx="1660845" cy="494004"/>
          </a:xfrm>
          <a:prstGeom prst="rect">
            <a:avLst/>
          </a:prstGeom>
        </p:spPr>
        <p:txBody>
          <a:bodyPr anchor="t" rtlCol="false" tIns="0" lIns="0" bIns="0" rIns="0">
            <a:spAutoFit/>
          </a:bodyPr>
          <a:lstStyle/>
          <a:p>
            <a:pPr algn="r">
              <a:lnSpc>
                <a:spcPts val="3639"/>
              </a:lnSpc>
            </a:pPr>
            <a:r>
              <a:rPr lang="en-US" sz="3499">
                <a:solidFill>
                  <a:srgbClr val="E92427"/>
                </a:solidFill>
                <a:latin typeface="Archivo Black"/>
                <a:ea typeface="Archivo Black"/>
                <a:cs typeface="Archivo Black"/>
                <a:sym typeface="Archivo Black"/>
              </a:rPr>
              <a:t>$1.6M</a:t>
            </a:r>
          </a:p>
        </p:txBody>
      </p:sp>
      <p:sp>
        <p:nvSpPr>
          <p:cNvPr name="TextBox 31" id="31"/>
          <p:cNvSpPr txBox="true"/>
          <p:nvPr/>
        </p:nvSpPr>
        <p:spPr>
          <a:xfrm rot="0">
            <a:off x="6039912" y="8966214"/>
            <a:ext cx="1410346" cy="381602"/>
          </a:xfrm>
          <a:prstGeom prst="rect">
            <a:avLst/>
          </a:prstGeom>
        </p:spPr>
        <p:txBody>
          <a:bodyPr anchor="t" rtlCol="false" tIns="0" lIns="0" bIns="0" rIns="0">
            <a:spAutoFit/>
          </a:bodyPr>
          <a:lstStyle/>
          <a:p>
            <a:pPr algn="l">
              <a:lnSpc>
                <a:spcPts val="1489"/>
              </a:lnSpc>
            </a:pPr>
            <a:r>
              <a:rPr lang="en-US" b="true" sz="1489" spc="37">
                <a:solidFill>
                  <a:srgbClr val="000000"/>
                </a:solidFill>
                <a:latin typeface="Montserrat Bold"/>
                <a:ea typeface="Montserrat Bold"/>
                <a:cs typeface="Montserrat Bold"/>
                <a:sym typeface="Montserrat Bold"/>
              </a:rPr>
              <a:t>FOR SCHOOL SAFETY</a:t>
            </a:r>
          </a:p>
        </p:txBody>
      </p:sp>
      <p:sp>
        <p:nvSpPr>
          <p:cNvPr name="TextBox 32" id="32"/>
          <p:cNvSpPr txBox="true"/>
          <p:nvPr/>
        </p:nvSpPr>
        <p:spPr>
          <a:xfrm rot="0">
            <a:off x="452602" y="669103"/>
            <a:ext cx="4717243" cy="399897"/>
          </a:xfrm>
          <a:prstGeom prst="rect">
            <a:avLst/>
          </a:prstGeom>
        </p:spPr>
        <p:txBody>
          <a:bodyPr anchor="t" rtlCol="false" tIns="0" lIns="0" bIns="0" rIns="0">
            <a:spAutoFit/>
          </a:bodyPr>
          <a:lstStyle/>
          <a:p>
            <a:pPr algn="ctr">
              <a:lnSpc>
                <a:spcPts val="3026"/>
              </a:lnSpc>
            </a:pPr>
            <a:r>
              <a:rPr lang="en-US" b="true" sz="3026">
                <a:solidFill>
                  <a:srgbClr val="FFFFFF"/>
                </a:solidFill>
                <a:latin typeface="Montserrat Bold"/>
                <a:ea typeface="Montserrat Bold"/>
                <a:cs typeface="Montserrat Bold"/>
                <a:sym typeface="Montserrat Bold"/>
              </a:rPr>
              <a:t>FUND SCHOOLS FIRST</a:t>
            </a:r>
          </a:p>
        </p:txBody>
      </p:sp>
      <p:grpSp>
        <p:nvGrpSpPr>
          <p:cNvPr name="Group 33" id="33"/>
          <p:cNvGrpSpPr/>
          <p:nvPr/>
        </p:nvGrpSpPr>
        <p:grpSpPr>
          <a:xfrm rot="0">
            <a:off x="3886200" y="4463249"/>
            <a:ext cx="4432303" cy="2359788"/>
            <a:chOff x="0" y="0"/>
            <a:chExt cx="1688496" cy="898967"/>
          </a:xfrm>
        </p:grpSpPr>
        <p:sp>
          <p:nvSpPr>
            <p:cNvPr name="Freeform 34" id="34"/>
            <p:cNvSpPr/>
            <p:nvPr/>
          </p:nvSpPr>
          <p:spPr>
            <a:xfrm flipH="false" flipV="false" rot="0">
              <a:off x="0" y="0"/>
              <a:ext cx="1688496" cy="898967"/>
            </a:xfrm>
            <a:custGeom>
              <a:avLst/>
              <a:gdLst/>
              <a:ahLst/>
              <a:cxnLst/>
              <a:rect r="r" b="b" t="t" l="l"/>
              <a:pathLst>
                <a:path h="898967" w="1688496">
                  <a:moveTo>
                    <a:pt x="0" y="0"/>
                  </a:moveTo>
                  <a:lnTo>
                    <a:pt x="1688496" y="0"/>
                  </a:lnTo>
                  <a:lnTo>
                    <a:pt x="1688496" y="898967"/>
                  </a:lnTo>
                  <a:lnTo>
                    <a:pt x="0" y="898967"/>
                  </a:lnTo>
                  <a:close/>
                </a:path>
              </a:pathLst>
            </a:custGeom>
            <a:solidFill>
              <a:srgbClr val="D9D9D9"/>
            </a:solidFill>
            <a:ln w="9525" cap="sq">
              <a:solidFill>
                <a:srgbClr val="D9D9D9"/>
              </a:solidFill>
              <a:prstDash val="solid"/>
              <a:miter/>
            </a:ln>
          </p:spPr>
        </p:sp>
        <p:sp>
          <p:nvSpPr>
            <p:cNvPr name="TextBox 35" id="35"/>
            <p:cNvSpPr txBox="true"/>
            <p:nvPr/>
          </p:nvSpPr>
          <p:spPr>
            <a:xfrm>
              <a:off x="0" y="-38100"/>
              <a:ext cx="1688496" cy="937067"/>
            </a:xfrm>
            <a:prstGeom prst="rect">
              <a:avLst/>
            </a:prstGeom>
          </p:spPr>
          <p:txBody>
            <a:bodyPr anchor="ctr" rtlCol="false" tIns="23895" lIns="23895" bIns="23895" rIns="23895"/>
            <a:lstStyle/>
            <a:p>
              <a:pPr algn="ctr">
                <a:lnSpc>
                  <a:spcPts val="1909"/>
                </a:lnSpc>
                <a:spcBef>
                  <a:spcPct val="0"/>
                </a:spcBef>
              </a:pPr>
            </a:p>
          </p:txBody>
        </p:sp>
      </p:grpSp>
      <p:sp>
        <p:nvSpPr>
          <p:cNvPr name="TextBox 36" id="36"/>
          <p:cNvSpPr txBox="true"/>
          <p:nvPr/>
        </p:nvSpPr>
        <p:spPr>
          <a:xfrm rot="0">
            <a:off x="2366489" y="9740814"/>
            <a:ext cx="3039422" cy="171618"/>
          </a:xfrm>
          <a:prstGeom prst="rect">
            <a:avLst/>
          </a:prstGeom>
        </p:spPr>
        <p:txBody>
          <a:bodyPr anchor="t" rtlCol="false" tIns="0" lIns="0" bIns="0" rIns="0">
            <a:spAutoFit/>
          </a:bodyPr>
          <a:lstStyle/>
          <a:p>
            <a:pPr algn="ctr">
              <a:lnSpc>
                <a:spcPts val="1269"/>
              </a:lnSpc>
            </a:pPr>
            <a:r>
              <a:rPr lang="en-US" b="true" sz="1269" spc="12">
                <a:solidFill>
                  <a:srgbClr val="FFFFFF"/>
                </a:solidFill>
                <a:latin typeface="Open Sans Bold"/>
                <a:ea typeface="Open Sans Bold"/>
                <a:cs typeface="Open Sans Bold"/>
                <a:sym typeface="Open Sans Bold"/>
              </a:rPr>
              <a:t>www.fundschoolsfirst.org</a:t>
            </a:r>
          </a:p>
        </p:txBody>
      </p:sp>
      <p:pic>
        <p:nvPicPr>
          <p:cNvPr name="Picture 37" id="37"/>
          <p:cNvPicPr>
            <a:picLocks noChangeAspect="true"/>
          </p:cNvPicPr>
          <p:nvPr/>
        </p:nvPicPr>
        <p:blipFill>
          <a:blip r:embed="rId8"/>
          <a:stretch>
            <a:fillRect/>
          </a:stretch>
        </p:blipFill>
        <p:spPr>
          <a:xfrm rot="0">
            <a:off x="2288552" y="1410886"/>
            <a:ext cx="5762586" cy="2872560"/>
          </a:xfrm>
          <a:prstGeom prst="rect">
            <a:avLst/>
          </a:prstGeom>
        </p:spPr>
      </p:pic>
      <p:grpSp>
        <p:nvGrpSpPr>
          <p:cNvPr name="Group 38" id="38"/>
          <p:cNvGrpSpPr/>
          <p:nvPr/>
        </p:nvGrpSpPr>
        <p:grpSpPr>
          <a:xfrm rot="0">
            <a:off x="2768767" y="1758568"/>
            <a:ext cx="4802155" cy="2397394"/>
            <a:chOff x="0" y="0"/>
            <a:chExt cx="6402873" cy="3196526"/>
          </a:xfrm>
        </p:grpSpPr>
        <p:grpSp>
          <p:nvGrpSpPr>
            <p:cNvPr name="Group 39" id="39"/>
            <p:cNvGrpSpPr/>
            <p:nvPr/>
          </p:nvGrpSpPr>
          <p:grpSpPr>
            <a:xfrm rot="0">
              <a:off x="6068965" y="1294773"/>
              <a:ext cx="73084" cy="73084"/>
              <a:chOff x="0" y="0"/>
              <a:chExt cx="812800" cy="812800"/>
            </a:xfrm>
          </p:grpSpPr>
          <p:sp>
            <p:nvSpPr>
              <p:cNvPr name="Freeform 40" id="4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2327"/>
              </a:solidFill>
              <a:ln cap="sq">
                <a:noFill/>
                <a:prstDash val="solid"/>
                <a:miter/>
              </a:ln>
            </p:spPr>
          </p:sp>
          <p:sp>
            <p:nvSpPr>
              <p:cNvPr name="TextBox 41" id="41"/>
              <p:cNvSpPr txBox="true"/>
              <p:nvPr/>
            </p:nvSpPr>
            <p:spPr>
              <a:xfrm>
                <a:off x="76200" y="66675"/>
                <a:ext cx="660400" cy="669925"/>
              </a:xfrm>
              <a:prstGeom prst="rect">
                <a:avLst/>
              </a:prstGeom>
            </p:spPr>
            <p:txBody>
              <a:bodyPr anchor="ctr" rtlCol="false" tIns="18770" lIns="18770" bIns="18770" rIns="18770"/>
              <a:lstStyle/>
              <a:p>
                <a:pPr algn="ctr">
                  <a:lnSpc>
                    <a:spcPts val="751"/>
                  </a:lnSpc>
                </a:pPr>
              </a:p>
            </p:txBody>
          </p:sp>
        </p:grpSp>
        <p:grpSp>
          <p:nvGrpSpPr>
            <p:cNvPr name="Group 42" id="42"/>
            <p:cNvGrpSpPr/>
            <p:nvPr/>
          </p:nvGrpSpPr>
          <p:grpSpPr>
            <a:xfrm rot="0">
              <a:off x="906173" y="1104177"/>
              <a:ext cx="73084" cy="73084"/>
              <a:chOff x="0" y="0"/>
              <a:chExt cx="812800" cy="812800"/>
            </a:xfrm>
          </p:grpSpPr>
          <p:sp>
            <p:nvSpPr>
              <p:cNvPr name="Freeform 43" id="4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2327"/>
              </a:solidFill>
              <a:ln cap="sq">
                <a:noFill/>
                <a:prstDash val="solid"/>
                <a:miter/>
              </a:ln>
            </p:spPr>
          </p:sp>
          <p:sp>
            <p:nvSpPr>
              <p:cNvPr name="TextBox 44" id="44"/>
              <p:cNvSpPr txBox="true"/>
              <p:nvPr/>
            </p:nvSpPr>
            <p:spPr>
              <a:xfrm>
                <a:off x="76200" y="66675"/>
                <a:ext cx="660400" cy="669925"/>
              </a:xfrm>
              <a:prstGeom prst="rect">
                <a:avLst/>
              </a:prstGeom>
            </p:spPr>
            <p:txBody>
              <a:bodyPr anchor="ctr" rtlCol="false" tIns="18770" lIns="18770" bIns="18770" rIns="18770"/>
              <a:lstStyle/>
              <a:p>
                <a:pPr algn="ctr">
                  <a:lnSpc>
                    <a:spcPts val="751"/>
                  </a:lnSpc>
                </a:pPr>
              </a:p>
            </p:txBody>
          </p:sp>
        </p:grpSp>
        <p:grpSp>
          <p:nvGrpSpPr>
            <p:cNvPr name="Group 45" id="45"/>
            <p:cNvGrpSpPr/>
            <p:nvPr/>
          </p:nvGrpSpPr>
          <p:grpSpPr>
            <a:xfrm rot="0">
              <a:off x="4463589" y="3086639"/>
              <a:ext cx="96434" cy="96434"/>
              <a:chOff x="0" y="0"/>
              <a:chExt cx="812800" cy="812800"/>
            </a:xfrm>
          </p:grpSpPr>
          <p:sp>
            <p:nvSpPr>
              <p:cNvPr name="Freeform 46" id="4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2427"/>
              </a:solidFill>
            </p:spPr>
          </p:sp>
          <p:sp>
            <p:nvSpPr>
              <p:cNvPr name="TextBox 47" id="47"/>
              <p:cNvSpPr txBox="true"/>
              <p:nvPr/>
            </p:nvSpPr>
            <p:spPr>
              <a:xfrm>
                <a:off x="76200" y="66675"/>
                <a:ext cx="660400" cy="669925"/>
              </a:xfrm>
              <a:prstGeom prst="rect">
                <a:avLst/>
              </a:prstGeom>
            </p:spPr>
            <p:txBody>
              <a:bodyPr anchor="ctr" rtlCol="false" tIns="17379" lIns="17379" bIns="17379" rIns="17379"/>
              <a:lstStyle/>
              <a:p>
                <a:pPr algn="ctr">
                  <a:lnSpc>
                    <a:spcPts val="751"/>
                  </a:lnSpc>
                </a:pPr>
              </a:p>
            </p:txBody>
          </p:sp>
        </p:grpSp>
        <p:sp>
          <p:nvSpPr>
            <p:cNvPr name="TextBox 48" id="48"/>
            <p:cNvSpPr txBox="true"/>
            <p:nvPr/>
          </p:nvSpPr>
          <p:spPr>
            <a:xfrm rot="0">
              <a:off x="4655338" y="3063662"/>
              <a:ext cx="1437256" cy="132864"/>
            </a:xfrm>
            <a:prstGeom prst="rect">
              <a:avLst/>
            </a:prstGeom>
          </p:spPr>
          <p:txBody>
            <a:bodyPr anchor="t" rtlCol="false" tIns="0" lIns="0" bIns="0" rIns="0">
              <a:spAutoFit/>
            </a:bodyPr>
            <a:lstStyle/>
            <a:p>
              <a:pPr algn="l">
                <a:lnSpc>
                  <a:spcPts val="878"/>
                </a:lnSpc>
                <a:spcBef>
                  <a:spcPct val="0"/>
                </a:spcBef>
              </a:pPr>
              <a:r>
                <a:rPr lang="en-US" b="true" sz="627">
                  <a:solidFill>
                    <a:srgbClr val="000000"/>
                  </a:solidFill>
                  <a:latin typeface="Montserrat Bold"/>
                  <a:ea typeface="Montserrat Bold"/>
                  <a:cs typeface="Montserrat Bold"/>
                  <a:sym typeface="Montserrat Bold"/>
                </a:rPr>
                <a:t>CONSTANT DOLLARS</a:t>
              </a:r>
            </a:p>
          </p:txBody>
        </p:sp>
        <p:grpSp>
          <p:nvGrpSpPr>
            <p:cNvPr name="Group 49" id="49"/>
            <p:cNvGrpSpPr/>
            <p:nvPr/>
          </p:nvGrpSpPr>
          <p:grpSpPr>
            <a:xfrm rot="0">
              <a:off x="360896" y="3086639"/>
              <a:ext cx="96434" cy="96434"/>
              <a:chOff x="0" y="0"/>
              <a:chExt cx="812800" cy="812800"/>
            </a:xfrm>
          </p:grpSpPr>
          <p:sp>
            <p:nvSpPr>
              <p:cNvPr name="Freeform 50" id="5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36094"/>
              </a:solidFill>
            </p:spPr>
          </p:sp>
          <p:sp>
            <p:nvSpPr>
              <p:cNvPr name="TextBox 51" id="51"/>
              <p:cNvSpPr txBox="true"/>
              <p:nvPr/>
            </p:nvSpPr>
            <p:spPr>
              <a:xfrm>
                <a:off x="76200" y="66675"/>
                <a:ext cx="660400" cy="669925"/>
              </a:xfrm>
              <a:prstGeom prst="rect">
                <a:avLst/>
              </a:prstGeom>
            </p:spPr>
            <p:txBody>
              <a:bodyPr anchor="ctr" rtlCol="false" tIns="17379" lIns="17379" bIns="17379" rIns="17379"/>
              <a:lstStyle/>
              <a:p>
                <a:pPr algn="ctr">
                  <a:lnSpc>
                    <a:spcPts val="751"/>
                  </a:lnSpc>
                </a:pPr>
              </a:p>
            </p:txBody>
          </p:sp>
        </p:grpSp>
        <p:sp>
          <p:nvSpPr>
            <p:cNvPr name="TextBox 52" id="52"/>
            <p:cNvSpPr txBox="true"/>
            <p:nvPr/>
          </p:nvSpPr>
          <p:spPr>
            <a:xfrm rot="0">
              <a:off x="552645" y="3063662"/>
              <a:ext cx="1437256" cy="129928"/>
            </a:xfrm>
            <a:prstGeom prst="rect">
              <a:avLst/>
            </a:prstGeom>
          </p:spPr>
          <p:txBody>
            <a:bodyPr anchor="t" rtlCol="false" tIns="0" lIns="0" bIns="0" rIns="0">
              <a:spAutoFit/>
            </a:bodyPr>
            <a:lstStyle/>
            <a:p>
              <a:pPr algn="l">
                <a:lnSpc>
                  <a:spcPts val="878"/>
                </a:lnSpc>
                <a:spcBef>
                  <a:spcPct val="0"/>
                </a:spcBef>
              </a:pPr>
              <a:r>
                <a:rPr lang="en-US" b="true" sz="627">
                  <a:solidFill>
                    <a:srgbClr val="000000"/>
                  </a:solidFill>
                  <a:latin typeface="Montserrat Bold"/>
                  <a:ea typeface="Montserrat Bold"/>
                  <a:cs typeface="Montserrat Bold"/>
                  <a:sym typeface="Montserrat Bold"/>
                </a:rPr>
                <a:t>LOCAL REVENUE</a:t>
              </a:r>
            </a:p>
          </p:txBody>
        </p:sp>
        <p:grpSp>
          <p:nvGrpSpPr>
            <p:cNvPr name="Group 53" id="53"/>
            <p:cNvGrpSpPr/>
            <p:nvPr/>
          </p:nvGrpSpPr>
          <p:grpSpPr>
            <a:xfrm rot="0">
              <a:off x="1572933" y="3086639"/>
              <a:ext cx="96434" cy="96434"/>
              <a:chOff x="0" y="0"/>
              <a:chExt cx="812800" cy="812800"/>
            </a:xfrm>
          </p:grpSpPr>
          <p:sp>
            <p:nvSpPr>
              <p:cNvPr name="Freeform 54" id="5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DEF"/>
              </a:solidFill>
            </p:spPr>
          </p:sp>
          <p:sp>
            <p:nvSpPr>
              <p:cNvPr name="TextBox 55" id="55"/>
              <p:cNvSpPr txBox="true"/>
              <p:nvPr/>
            </p:nvSpPr>
            <p:spPr>
              <a:xfrm>
                <a:off x="76200" y="66675"/>
                <a:ext cx="660400" cy="669925"/>
              </a:xfrm>
              <a:prstGeom prst="rect">
                <a:avLst/>
              </a:prstGeom>
            </p:spPr>
            <p:txBody>
              <a:bodyPr anchor="ctr" rtlCol="false" tIns="17379" lIns="17379" bIns="17379" rIns="17379"/>
              <a:lstStyle/>
              <a:p>
                <a:pPr algn="ctr">
                  <a:lnSpc>
                    <a:spcPts val="751"/>
                  </a:lnSpc>
                </a:pPr>
              </a:p>
            </p:txBody>
          </p:sp>
        </p:grpSp>
        <p:sp>
          <p:nvSpPr>
            <p:cNvPr name="TextBox 56" id="56"/>
            <p:cNvSpPr txBox="true"/>
            <p:nvPr/>
          </p:nvSpPr>
          <p:spPr>
            <a:xfrm rot="0">
              <a:off x="1764682" y="3063662"/>
              <a:ext cx="1437256" cy="129928"/>
            </a:xfrm>
            <a:prstGeom prst="rect">
              <a:avLst/>
            </a:prstGeom>
          </p:spPr>
          <p:txBody>
            <a:bodyPr anchor="t" rtlCol="false" tIns="0" lIns="0" bIns="0" rIns="0">
              <a:spAutoFit/>
            </a:bodyPr>
            <a:lstStyle/>
            <a:p>
              <a:pPr algn="l">
                <a:lnSpc>
                  <a:spcPts val="878"/>
                </a:lnSpc>
                <a:spcBef>
                  <a:spcPct val="0"/>
                </a:spcBef>
              </a:pPr>
              <a:r>
                <a:rPr lang="en-US" b="true" sz="627">
                  <a:solidFill>
                    <a:srgbClr val="000000"/>
                  </a:solidFill>
                  <a:latin typeface="Montserrat Bold"/>
                  <a:ea typeface="Montserrat Bold"/>
                  <a:cs typeface="Montserrat Bold"/>
                  <a:sym typeface="Montserrat Bold"/>
                </a:rPr>
                <a:t>RECAPTURE</a:t>
              </a:r>
            </a:p>
          </p:txBody>
        </p:sp>
        <p:grpSp>
          <p:nvGrpSpPr>
            <p:cNvPr name="Group 57" id="57"/>
            <p:cNvGrpSpPr/>
            <p:nvPr/>
          </p:nvGrpSpPr>
          <p:grpSpPr>
            <a:xfrm rot="0">
              <a:off x="2529104" y="3086639"/>
              <a:ext cx="96434" cy="96434"/>
              <a:chOff x="0" y="0"/>
              <a:chExt cx="812800" cy="812800"/>
            </a:xfrm>
          </p:grpSpPr>
          <p:sp>
            <p:nvSpPr>
              <p:cNvPr name="Freeform 58" id="5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0DCFF"/>
              </a:solidFill>
            </p:spPr>
          </p:sp>
          <p:sp>
            <p:nvSpPr>
              <p:cNvPr name="TextBox 59" id="59"/>
              <p:cNvSpPr txBox="true"/>
              <p:nvPr/>
            </p:nvSpPr>
            <p:spPr>
              <a:xfrm>
                <a:off x="76200" y="66675"/>
                <a:ext cx="660400" cy="669925"/>
              </a:xfrm>
              <a:prstGeom prst="rect">
                <a:avLst/>
              </a:prstGeom>
            </p:spPr>
            <p:txBody>
              <a:bodyPr anchor="ctr" rtlCol="false" tIns="17379" lIns="17379" bIns="17379" rIns="17379"/>
              <a:lstStyle/>
              <a:p>
                <a:pPr algn="ctr">
                  <a:lnSpc>
                    <a:spcPts val="751"/>
                  </a:lnSpc>
                </a:pPr>
              </a:p>
            </p:txBody>
          </p:sp>
        </p:grpSp>
        <p:sp>
          <p:nvSpPr>
            <p:cNvPr name="TextBox 60" id="60"/>
            <p:cNvSpPr txBox="true"/>
            <p:nvPr/>
          </p:nvSpPr>
          <p:spPr>
            <a:xfrm rot="0">
              <a:off x="2720853" y="3063662"/>
              <a:ext cx="1437256" cy="129928"/>
            </a:xfrm>
            <a:prstGeom prst="rect">
              <a:avLst/>
            </a:prstGeom>
          </p:spPr>
          <p:txBody>
            <a:bodyPr anchor="t" rtlCol="false" tIns="0" lIns="0" bIns="0" rIns="0">
              <a:spAutoFit/>
            </a:bodyPr>
            <a:lstStyle/>
            <a:p>
              <a:pPr algn="l">
                <a:lnSpc>
                  <a:spcPts val="878"/>
                </a:lnSpc>
                <a:spcBef>
                  <a:spcPct val="0"/>
                </a:spcBef>
              </a:pPr>
              <a:r>
                <a:rPr lang="en-US" b="true" sz="627">
                  <a:solidFill>
                    <a:srgbClr val="000000"/>
                  </a:solidFill>
                  <a:latin typeface="Montserrat Bold"/>
                  <a:ea typeface="Montserrat Bold"/>
                  <a:cs typeface="Montserrat Bold"/>
                  <a:sym typeface="Montserrat Bold"/>
                </a:rPr>
                <a:t>STATE AID</a:t>
              </a:r>
            </a:p>
          </p:txBody>
        </p:sp>
        <p:grpSp>
          <p:nvGrpSpPr>
            <p:cNvPr name="Group 61" id="61"/>
            <p:cNvGrpSpPr/>
            <p:nvPr/>
          </p:nvGrpSpPr>
          <p:grpSpPr>
            <a:xfrm rot="0">
              <a:off x="3421325" y="3086639"/>
              <a:ext cx="96434" cy="96434"/>
              <a:chOff x="0" y="0"/>
              <a:chExt cx="812800" cy="812800"/>
            </a:xfrm>
          </p:grpSpPr>
          <p:sp>
            <p:nvSpPr>
              <p:cNvPr name="Freeform 62" id="6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D9D9"/>
              </a:solidFill>
            </p:spPr>
          </p:sp>
          <p:sp>
            <p:nvSpPr>
              <p:cNvPr name="TextBox 63" id="63"/>
              <p:cNvSpPr txBox="true"/>
              <p:nvPr/>
            </p:nvSpPr>
            <p:spPr>
              <a:xfrm>
                <a:off x="76200" y="66675"/>
                <a:ext cx="660400" cy="669925"/>
              </a:xfrm>
              <a:prstGeom prst="rect">
                <a:avLst/>
              </a:prstGeom>
            </p:spPr>
            <p:txBody>
              <a:bodyPr anchor="ctr" rtlCol="false" tIns="17379" lIns="17379" bIns="17379" rIns="17379"/>
              <a:lstStyle/>
              <a:p>
                <a:pPr algn="ctr">
                  <a:lnSpc>
                    <a:spcPts val="751"/>
                  </a:lnSpc>
                </a:pPr>
              </a:p>
            </p:txBody>
          </p:sp>
        </p:grpSp>
        <p:sp>
          <p:nvSpPr>
            <p:cNvPr name="TextBox 64" id="64"/>
            <p:cNvSpPr txBox="true"/>
            <p:nvPr/>
          </p:nvSpPr>
          <p:spPr>
            <a:xfrm rot="0">
              <a:off x="3613074" y="3063662"/>
              <a:ext cx="1437256" cy="132864"/>
            </a:xfrm>
            <a:prstGeom prst="rect">
              <a:avLst/>
            </a:prstGeom>
          </p:spPr>
          <p:txBody>
            <a:bodyPr anchor="t" rtlCol="false" tIns="0" lIns="0" bIns="0" rIns="0">
              <a:spAutoFit/>
            </a:bodyPr>
            <a:lstStyle/>
            <a:p>
              <a:pPr algn="l">
                <a:lnSpc>
                  <a:spcPts val="878"/>
                </a:lnSpc>
                <a:spcBef>
                  <a:spcPct val="0"/>
                </a:spcBef>
              </a:pPr>
              <a:r>
                <a:rPr lang="en-US" b="true" sz="627">
                  <a:solidFill>
                    <a:srgbClr val="000000"/>
                  </a:solidFill>
                  <a:latin typeface="Montserrat Bold"/>
                  <a:ea typeface="Montserrat Bold"/>
                  <a:cs typeface="Montserrat Bold"/>
                  <a:sym typeface="Montserrat Bold"/>
                </a:rPr>
                <a:t>FEDERAL AID</a:t>
              </a:r>
            </a:p>
          </p:txBody>
        </p:sp>
        <p:grpSp>
          <p:nvGrpSpPr>
            <p:cNvPr name="Group 65" id="65"/>
            <p:cNvGrpSpPr/>
            <p:nvPr/>
          </p:nvGrpSpPr>
          <p:grpSpPr>
            <a:xfrm rot="0">
              <a:off x="143660" y="1099793"/>
              <a:ext cx="74478" cy="74478"/>
              <a:chOff x="0" y="0"/>
              <a:chExt cx="812800" cy="812800"/>
            </a:xfrm>
          </p:grpSpPr>
          <p:sp>
            <p:nvSpPr>
              <p:cNvPr name="Freeform 66" id="6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2327"/>
              </a:solidFill>
              <a:ln cap="sq">
                <a:noFill/>
                <a:prstDash val="solid"/>
                <a:miter/>
              </a:ln>
            </p:spPr>
          </p:sp>
          <p:sp>
            <p:nvSpPr>
              <p:cNvPr name="TextBox 67" id="67"/>
              <p:cNvSpPr txBox="true"/>
              <p:nvPr/>
            </p:nvSpPr>
            <p:spPr>
              <a:xfrm>
                <a:off x="76200" y="66675"/>
                <a:ext cx="660400" cy="669925"/>
              </a:xfrm>
              <a:prstGeom prst="rect">
                <a:avLst/>
              </a:prstGeom>
            </p:spPr>
            <p:txBody>
              <a:bodyPr anchor="ctr" rtlCol="false" tIns="18770" lIns="18770" bIns="18770" rIns="18770"/>
              <a:lstStyle/>
              <a:p>
                <a:pPr algn="ctr">
                  <a:lnSpc>
                    <a:spcPts val="751"/>
                  </a:lnSpc>
                </a:pPr>
              </a:p>
            </p:txBody>
          </p:sp>
        </p:grpSp>
        <p:grpSp>
          <p:nvGrpSpPr>
            <p:cNvPr name="Group 68" id="68"/>
            <p:cNvGrpSpPr/>
            <p:nvPr/>
          </p:nvGrpSpPr>
          <p:grpSpPr>
            <a:xfrm rot="0">
              <a:off x="1551522" y="1082553"/>
              <a:ext cx="73084" cy="73084"/>
              <a:chOff x="0" y="0"/>
              <a:chExt cx="812800" cy="812800"/>
            </a:xfrm>
          </p:grpSpPr>
          <p:sp>
            <p:nvSpPr>
              <p:cNvPr name="Freeform 69" id="6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2327"/>
              </a:solidFill>
              <a:ln cap="sq">
                <a:noFill/>
                <a:prstDash val="solid"/>
                <a:miter/>
              </a:ln>
            </p:spPr>
          </p:sp>
          <p:sp>
            <p:nvSpPr>
              <p:cNvPr name="TextBox 70" id="70"/>
              <p:cNvSpPr txBox="true"/>
              <p:nvPr/>
            </p:nvSpPr>
            <p:spPr>
              <a:xfrm>
                <a:off x="76200" y="66675"/>
                <a:ext cx="660400" cy="669925"/>
              </a:xfrm>
              <a:prstGeom prst="rect">
                <a:avLst/>
              </a:prstGeom>
            </p:spPr>
            <p:txBody>
              <a:bodyPr anchor="ctr" rtlCol="false" tIns="18770" lIns="18770" bIns="18770" rIns="18770"/>
              <a:lstStyle/>
              <a:p>
                <a:pPr algn="ctr">
                  <a:lnSpc>
                    <a:spcPts val="751"/>
                  </a:lnSpc>
                </a:pPr>
              </a:p>
            </p:txBody>
          </p:sp>
        </p:grpSp>
        <p:grpSp>
          <p:nvGrpSpPr>
            <p:cNvPr name="Group 71" id="71"/>
            <p:cNvGrpSpPr/>
            <p:nvPr/>
          </p:nvGrpSpPr>
          <p:grpSpPr>
            <a:xfrm rot="0">
              <a:off x="2196871" y="1054844"/>
              <a:ext cx="73084" cy="73084"/>
              <a:chOff x="0" y="0"/>
              <a:chExt cx="812800" cy="812800"/>
            </a:xfrm>
          </p:grpSpPr>
          <p:sp>
            <p:nvSpPr>
              <p:cNvPr name="Freeform 72" id="7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2327"/>
              </a:solidFill>
              <a:ln cap="sq">
                <a:noFill/>
                <a:prstDash val="solid"/>
                <a:miter/>
              </a:ln>
            </p:spPr>
          </p:sp>
          <p:sp>
            <p:nvSpPr>
              <p:cNvPr name="TextBox 73" id="73"/>
              <p:cNvSpPr txBox="true"/>
              <p:nvPr/>
            </p:nvSpPr>
            <p:spPr>
              <a:xfrm>
                <a:off x="76200" y="66675"/>
                <a:ext cx="660400" cy="669925"/>
              </a:xfrm>
              <a:prstGeom prst="rect">
                <a:avLst/>
              </a:prstGeom>
            </p:spPr>
            <p:txBody>
              <a:bodyPr anchor="ctr" rtlCol="false" tIns="18770" lIns="18770" bIns="18770" rIns="18770"/>
              <a:lstStyle/>
              <a:p>
                <a:pPr algn="ctr">
                  <a:lnSpc>
                    <a:spcPts val="751"/>
                  </a:lnSpc>
                </a:pPr>
              </a:p>
            </p:txBody>
          </p:sp>
        </p:grpSp>
        <p:grpSp>
          <p:nvGrpSpPr>
            <p:cNvPr name="Group 74" id="74"/>
            <p:cNvGrpSpPr/>
            <p:nvPr/>
          </p:nvGrpSpPr>
          <p:grpSpPr>
            <a:xfrm rot="0">
              <a:off x="2842220" y="932624"/>
              <a:ext cx="73084" cy="73084"/>
              <a:chOff x="0" y="0"/>
              <a:chExt cx="812800" cy="812800"/>
            </a:xfrm>
          </p:grpSpPr>
          <p:sp>
            <p:nvSpPr>
              <p:cNvPr name="Freeform 75" id="7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2327"/>
              </a:solidFill>
              <a:ln cap="sq">
                <a:noFill/>
                <a:prstDash val="solid"/>
                <a:miter/>
              </a:ln>
            </p:spPr>
          </p:sp>
          <p:sp>
            <p:nvSpPr>
              <p:cNvPr name="TextBox 76" id="76"/>
              <p:cNvSpPr txBox="true"/>
              <p:nvPr/>
            </p:nvSpPr>
            <p:spPr>
              <a:xfrm>
                <a:off x="76200" y="66675"/>
                <a:ext cx="660400" cy="669925"/>
              </a:xfrm>
              <a:prstGeom prst="rect">
                <a:avLst/>
              </a:prstGeom>
            </p:spPr>
            <p:txBody>
              <a:bodyPr anchor="ctr" rtlCol="false" tIns="18770" lIns="18770" bIns="18770" rIns="18770"/>
              <a:lstStyle/>
              <a:p>
                <a:pPr algn="ctr">
                  <a:lnSpc>
                    <a:spcPts val="751"/>
                  </a:lnSpc>
                </a:pPr>
              </a:p>
            </p:txBody>
          </p:sp>
        </p:grpSp>
        <p:grpSp>
          <p:nvGrpSpPr>
            <p:cNvPr name="Group 77" id="77"/>
            <p:cNvGrpSpPr/>
            <p:nvPr/>
          </p:nvGrpSpPr>
          <p:grpSpPr>
            <a:xfrm rot="0">
              <a:off x="3487569" y="526348"/>
              <a:ext cx="73084" cy="73084"/>
              <a:chOff x="0" y="0"/>
              <a:chExt cx="812800" cy="812800"/>
            </a:xfrm>
          </p:grpSpPr>
          <p:sp>
            <p:nvSpPr>
              <p:cNvPr name="Freeform 78" id="7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2327"/>
              </a:solidFill>
              <a:ln cap="sq">
                <a:noFill/>
                <a:prstDash val="solid"/>
                <a:miter/>
              </a:ln>
            </p:spPr>
          </p:sp>
          <p:sp>
            <p:nvSpPr>
              <p:cNvPr name="TextBox 79" id="79"/>
              <p:cNvSpPr txBox="true"/>
              <p:nvPr/>
            </p:nvSpPr>
            <p:spPr>
              <a:xfrm>
                <a:off x="76200" y="66675"/>
                <a:ext cx="660400" cy="669925"/>
              </a:xfrm>
              <a:prstGeom prst="rect">
                <a:avLst/>
              </a:prstGeom>
            </p:spPr>
            <p:txBody>
              <a:bodyPr anchor="ctr" rtlCol="false" tIns="18770" lIns="18770" bIns="18770" rIns="18770"/>
              <a:lstStyle/>
              <a:p>
                <a:pPr algn="ctr">
                  <a:lnSpc>
                    <a:spcPts val="751"/>
                  </a:lnSpc>
                </a:pPr>
              </a:p>
            </p:txBody>
          </p:sp>
        </p:grpSp>
        <p:grpSp>
          <p:nvGrpSpPr>
            <p:cNvPr name="Group 80" id="80"/>
            <p:cNvGrpSpPr/>
            <p:nvPr/>
          </p:nvGrpSpPr>
          <p:grpSpPr>
            <a:xfrm rot="0">
              <a:off x="4132918" y="1084422"/>
              <a:ext cx="73084" cy="73084"/>
              <a:chOff x="0" y="0"/>
              <a:chExt cx="812800" cy="812800"/>
            </a:xfrm>
          </p:grpSpPr>
          <p:sp>
            <p:nvSpPr>
              <p:cNvPr name="Freeform 81" id="8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2327"/>
              </a:solidFill>
              <a:ln cap="sq">
                <a:noFill/>
                <a:prstDash val="solid"/>
                <a:miter/>
              </a:ln>
            </p:spPr>
          </p:sp>
          <p:sp>
            <p:nvSpPr>
              <p:cNvPr name="TextBox 82" id="82"/>
              <p:cNvSpPr txBox="true"/>
              <p:nvPr/>
            </p:nvSpPr>
            <p:spPr>
              <a:xfrm>
                <a:off x="76200" y="66675"/>
                <a:ext cx="660400" cy="669925"/>
              </a:xfrm>
              <a:prstGeom prst="rect">
                <a:avLst/>
              </a:prstGeom>
            </p:spPr>
            <p:txBody>
              <a:bodyPr anchor="ctr" rtlCol="false" tIns="18770" lIns="18770" bIns="18770" rIns="18770"/>
              <a:lstStyle/>
              <a:p>
                <a:pPr algn="ctr">
                  <a:lnSpc>
                    <a:spcPts val="751"/>
                  </a:lnSpc>
                </a:pPr>
              </a:p>
            </p:txBody>
          </p:sp>
        </p:grpSp>
        <p:grpSp>
          <p:nvGrpSpPr>
            <p:cNvPr name="Group 83" id="83"/>
            <p:cNvGrpSpPr/>
            <p:nvPr/>
          </p:nvGrpSpPr>
          <p:grpSpPr>
            <a:xfrm rot="0">
              <a:off x="4778267" y="1193218"/>
              <a:ext cx="73084" cy="73084"/>
              <a:chOff x="0" y="0"/>
              <a:chExt cx="812800" cy="812800"/>
            </a:xfrm>
          </p:grpSpPr>
          <p:sp>
            <p:nvSpPr>
              <p:cNvPr name="Freeform 84" id="8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2327"/>
              </a:solidFill>
              <a:ln cap="sq">
                <a:noFill/>
                <a:prstDash val="solid"/>
                <a:miter/>
              </a:ln>
            </p:spPr>
          </p:sp>
          <p:sp>
            <p:nvSpPr>
              <p:cNvPr name="TextBox 85" id="85"/>
              <p:cNvSpPr txBox="true"/>
              <p:nvPr/>
            </p:nvSpPr>
            <p:spPr>
              <a:xfrm>
                <a:off x="76200" y="66675"/>
                <a:ext cx="660400" cy="669925"/>
              </a:xfrm>
              <a:prstGeom prst="rect">
                <a:avLst/>
              </a:prstGeom>
            </p:spPr>
            <p:txBody>
              <a:bodyPr anchor="ctr" rtlCol="false" tIns="18770" lIns="18770" bIns="18770" rIns="18770"/>
              <a:lstStyle/>
              <a:p>
                <a:pPr algn="ctr">
                  <a:lnSpc>
                    <a:spcPts val="751"/>
                  </a:lnSpc>
                </a:pPr>
              </a:p>
            </p:txBody>
          </p:sp>
        </p:grpSp>
        <p:grpSp>
          <p:nvGrpSpPr>
            <p:cNvPr name="Group 86" id="86"/>
            <p:cNvGrpSpPr/>
            <p:nvPr/>
          </p:nvGrpSpPr>
          <p:grpSpPr>
            <a:xfrm rot="0">
              <a:off x="5423616" y="1151977"/>
              <a:ext cx="73084" cy="73084"/>
              <a:chOff x="0" y="0"/>
              <a:chExt cx="812800" cy="812800"/>
            </a:xfrm>
          </p:grpSpPr>
          <p:sp>
            <p:nvSpPr>
              <p:cNvPr name="Freeform 87" id="8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2327"/>
              </a:solidFill>
              <a:ln cap="sq">
                <a:noFill/>
                <a:prstDash val="solid"/>
                <a:miter/>
              </a:ln>
            </p:spPr>
          </p:sp>
          <p:sp>
            <p:nvSpPr>
              <p:cNvPr name="TextBox 88" id="88"/>
              <p:cNvSpPr txBox="true"/>
              <p:nvPr/>
            </p:nvSpPr>
            <p:spPr>
              <a:xfrm>
                <a:off x="76200" y="66675"/>
                <a:ext cx="660400" cy="669925"/>
              </a:xfrm>
              <a:prstGeom prst="rect">
                <a:avLst/>
              </a:prstGeom>
            </p:spPr>
            <p:txBody>
              <a:bodyPr anchor="ctr" rtlCol="false" tIns="18770" lIns="18770" bIns="18770" rIns="18770"/>
              <a:lstStyle/>
              <a:p>
                <a:pPr algn="ctr">
                  <a:lnSpc>
                    <a:spcPts val="751"/>
                  </a:lnSpc>
                </a:pPr>
              </a:p>
            </p:txBody>
          </p:sp>
        </p:grpSp>
        <p:sp>
          <p:nvSpPr>
            <p:cNvPr name="AutoShape 89" id="89"/>
            <p:cNvSpPr/>
            <p:nvPr/>
          </p:nvSpPr>
          <p:spPr>
            <a:xfrm>
              <a:off x="321917" y="1115748"/>
              <a:ext cx="596247" cy="22699"/>
            </a:xfrm>
            <a:prstGeom prst="line">
              <a:avLst/>
            </a:prstGeom>
            <a:ln cap="flat" w="13207">
              <a:solidFill>
                <a:srgbClr val="E62327"/>
              </a:solidFill>
              <a:prstDash val="solid"/>
              <a:headEnd type="none" len="sm" w="sm"/>
              <a:tailEnd type="none" len="sm" w="sm"/>
            </a:ln>
          </p:spPr>
        </p:sp>
        <p:sp>
          <p:nvSpPr>
            <p:cNvPr name="AutoShape 90" id="90"/>
            <p:cNvSpPr/>
            <p:nvPr/>
          </p:nvSpPr>
          <p:spPr>
            <a:xfrm flipV="true">
              <a:off x="967273" y="1120964"/>
              <a:ext cx="596233" cy="17689"/>
            </a:xfrm>
            <a:prstGeom prst="line">
              <a:avLst/>
            </a:prstGeom>
            <a:ln cap="flat" w="13207">
              <a:solidFill>
                <a:srgbClr val="E62327"/>
              </a:solidFill>
              <a:prstDash val="solid"/>
              <a:headEnd type="none" len="sm" w="sm"/>
              <a:tailEnd type="none" len="sm" w="sm"/>
            </a:ln>
          </p:spPr>
        </p:sp>
        <p:sp>
          <p:nvSpPr>
            <p:cNvPr name="AutoShape 91" id="91"/>
            <p:cNvSpPr/>
            <p:nvPr/>
          </p:nvSpPr>
          <p:spPr>
            <a:xfrm flipV="true">
              <a:off x="1612606" y="1091386"/>
              <a:ext cx="596264" cy="27709"/>
            </a:xfrm>
            <a:prstGeom prst="line">
              <a:avLst/>
            </a:prstGeom>
            <a:ln cap="flat" w="13207">
              <a:solidFill>
                <a:srgbClr val="E62327"/>
              </a:solidFill>
              <a:prstDash val="solid"/>
              <a:headEnd type="none" len="sm" w="sm"/>
              <a:tailEnd type="none" len="sm" w="sm"/>
            </a:ln>
          </p:spPr>
        </p:sp>
        <p:sp>
          <p:nvSpPr>
            <p:cNvPr name="AutoShape 92" id="92"/>
            <p:cNvSpPr/>
            <p:nvPr/>
          </p:nvSpPr>
          <p:spPr>
            <a:xfrm flipV="true">
              <a:off x="2257577" y="975439"/>
              <a:ext cx="597022" cy="110340"/>
            </a:xfrm>
            <a:prstGeom prst="line">
              <a:avLst/>
            </a:prstGeom>
            <a:ln cap="flat" w="13207">
              <a:solidFill>
                <a:srgbClr val="E62327"/>
              </a:solidFill>
              <a:prstDash val="solid"/>
              <a:headEnd type="none" len="sm" w="sm"/>
              <a:tailEnd type="none" len="sm" w="sm"/>
            </a:ln>
          </p:spPr>
        </p:sp>
        <p:sp>
          <p:nvSpPr>
            <p:cNvPr name="AutoShape 93" id="93"/>
            <p:cNvSpPr/>
            <p:nvPr/>
          </p:nvSpPr>
          <p:spPr>
            <a:xfrm flipV="true">
              <a:off x="2899530" y="576022"/>
              <a:ext cx="603813" cy="381819"/>
            </a:xfrm>
            <a:prstGeom prst="line">
              <a:avLst/>
            </a:prstGeom>
            <a:ln cap="flat" w="13207">
              <a:solidFill>
                <a:srgbClr val="E62327"/>
              </a:solidFill>
              <a:prstDash val="solid"/>
              <a:headEnd type="none" len="sm" w="sm"/>
              <a:tailEnd type="none" len="sm" w="sm"/>
            </a:ln>
          </p:spPr>
        </p:sp>
        <p:sp>
          <p:nvSpPr>
            <p:cNvPr name="AutoShape 94" id="94"/>
            <p:cNvSpPr/>
            <p:nvPr/>
          </p:nvSpPr>
          <p:spPr>
            <a:xfrm>
              <a:off x="3542705" y="578948"/>
              <a:ext cx="608160" cy="525228"/>
            </a:xfrm>
            <a:prstGeom prst="line">
              <a:avLst/>
            </a:prstGeom>
            <a:ln cap="flat" w="13207">
              <a:solidFill>
                <a:srgbClr val="E62327"/>
              </a:solidFill>
              <a:prstDash val="solid"/>
              <a:headEnd type="none" len="sm" w="sm"/>
              <a:tailEnd type="none" len="sm" w="sm"/>
            </a:ln>
          </p:spPr>
        </p:sp>
        <p:sp>
          <p:nvSpPr>
            <p:cNvPr name="AutoShape 95" id="95"/>
            <p:cNvSpPr/>
            <p:nvPr/>
          </p:nvSpPr>
          <p:spPr>
            <a:xfrm>
              <a:off x="4193686" y="1124347"/>
              <a:ext cx="596897" cy="101301"/>
            </a:xfrm>
            <a:prstGeom prst="line">
              <a:avLst/>
            </a:prstGeom>
            <a:ln cap="flat" w="13207">
              <a:solidFill>
                <a:srgbClr val="E62327"/>
              </a:solidFill>
              <a:prstDash val="solid"/>
              <a:headEnd type="none" len="sm" w="sm"/>
              <a:tailEnd type="none" len="sm" w="sm"/>
            </a:ln>
          </p:spPr>
        </p:sp>
        <p:sp>
          <p:nvSpPr>
            <p:cNvPr name="AutoShape 96" id="96"/>
            <p:cNvSpPr/>
            <p:nvPr/>
          </p:nvSpPr>
          <p:spPr>
            <a:xfrm flipV="true">
              <a:off x="4839328" y="1190086"/>
              <a:ext cx="596310" cy="38107"/>
            </a:xfrm>
            <a:prstGeom prst="line">
              <a:avLst/>
            </a:prstGeom>
            <a:ln cap="flat" w="13207">
              <a:solidFill>
                <a:srgbClr val="E62327"/>
              </a:solidFill>
              <a:prstDash val="solid"/>
              <a:headEnd type="none" len="sm" w="sm"/>
              <a:tailEnd type="none" len="sm" w="sm"/>
            </a:ln>
          </p:spPr>
        </p:sp>
        <p:sp>
          <p:nvSpPr>
            <p:cNvPr name="AutoShape 97" id="97"/>
            <p:cNvSpPr/>
            <p:nvPr/>
          </p:nvSpPr>
          <p:spPr>
            <a:xfrm>
              <a:off x="5484151" y="1193828"/>
              <a:ext cx="597362" cy="132179"/>
            </a:xfrm>
            <a:prstGeom prst="line">
              <a:avLst/>
            </a:prstGeom>
            <a:ln cap="flat" w="13207">
              <a:solidFill>
                <a:srgbClr val="E62327"/>
              </a:solidFill>
              <a:prstDash val="solid"/>
              <a:headEnd type="none" len="sm" w="sm"/>
              <a:tailEnd type="none" len="sm" w="sm"/>
            </a:ln>
          </p:spPr>
        </p:sp>
        <p:sp>
          <p:nvSpPr>
            <p:cNvPr name="AutoShape 98" id="98"/>
            <p:cNvSpPr/>
            <p:nvPr/>
          </p:nvSpPr>
          <p:spPr>
            <a:xfrm>
              <a:off x="2556088" y="213497"/>
              <a:ext cx="0" cy="2524204"/>
            </a:xfrm>
            <a:prstGeom prst="line">
              <a:avLst/>
            </a:prstGeom>
            <a:ln cap="flat" w="13207">
              <a:solidFill>
                <a:srgbClr val="A6A6A6"/>
              </a:solidFill>
              <a:prstDash val="sysDot"/>
              <a:headEnd type="none" len="sm" w="sm"/>
              <a:tailEnd type="none" len="sm" w="sm"/>
            </a:ln>
          </p:spPr>
        </p:sp>
        <p:sp>
          <p:nvSpPr>
            <p:cNvPr name="Freeform 99" id="99"/>
            <p:cNvSpPr/>
            <p:nvPr/>
          </p:nvSpPr>
          <p:spPr>
            <a:xfrm flipH="false" flipV="false" rot="0">
              <a:off x="2556088" y="196321"/>
              <a:ext cx="396049" cy="279710"/>
            </a:xfrm>
            <a:custGeom>
              <a:avLst/>
              <a:gdLst/>
              <a:ahLst/>
              <a:cxnLst/>
              <a:rect r="r" b="b" t="t" l="l"/>
              <a:pathLst>
                <a:path h="279710" w="396049">
                  <a:moveTo>
                    <a:pt x="0" y="0"/>
                  </a:moveTo>
                  <a:lnTo>
                    <a:pt x="396048" y="0"/>
                  </a:lnTo>
                  <a:lnTo>
                    <a:pt x="396048" y="279709"/>
                  </a:lnTo>
                  <a:lnTo>
                    <a:pt x="0" y="27970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00" id="100"/>
            <p:cNvSpPr txBox="true"/>
            <p:nvPr/>
          </p:nvSpPr>
          <p:spPr>
            <a:xfrm rot="0">
              <a:off x="0" y="2733788"/>
              <a:ext cx="594732" cy="220531"/>
            </a:xfrm>
            <a:prstGeom prst="rect">
              <a:avLst/>
            </a:prstGeom>
          </p:spPr>
          <p:txBody>
            <a:bodyPr anchor="t" rtlCol="false" tIns="0" lIns="0" bIns="0" rIns="0">
              <a:spAutoFit/>
            </a:bodyPr>
            <a:lstStyle/>
            <a:p>
              <a:pPr algn="ctr" marL="0" indent="0" lvl="0">
                <a:lnSpc>
                  <a:spcPts val="1460"/>
                </a:lnSpc>
                <a:spcBef>
                  <a:spcPct val="0"/>
                </a:spcBef>
              </a:pPr>
              <a:r>
                <a:rPr lang="en-US" sz="960" spc="-29">
                  <a:solidFill>
                    <a:srgbClr val="000000"/>
                  </a:solidFill>
                  <a:latin typeface="Montserrat"/>
                  <a:ea typeface="Montserrat"/>
                  <a:cs typeface="Montserrat"/>
                  <a:sym typeface="Montserrat"/>
                </a:rPr>
                <a:t>2016</a:t>
              </a:r>
            </a:p>
          </p:txBody>
        </p:sp>
        <p:sp>
          <p:nvSpPr>
            <p:cNvPr name="TextBox 101" id="101"/>
            <p:cNvSpPr txBox="true"/>
            <p:nvPr/>
          </p:nvSpPr>
          <p:spPr>
            <a:xfrm rot="0">
              <a:off x="645349" y="2733788"/>
              <a:ext cx="594732" cy="220531"/>
            </a:xfrm>
            <a:prstGeom prst="rect">
              <a:avLst/>
            </a:prstGeom>
          </p:spPr>
          <p:txBody>
            <a:bodyPr anchor="t" rtlCol="false" tIns="0" lIns="0" bIns="0" rIns="0">
              <a:spAutoFit/>
            </a:bodyPr>
            <a:lstStyle/>
            <a:p>
              <a:pPr algn="ctr" marL="0" indent="0" lvl="0">
                <a:lnSpc>
                  <a:spcPts val="1460"/>
                </a:lnSpc>
                <a:spcBef>
                  <a:spcPct val="0"/>
                </a:spcBef>
              </a:pPr>
              <a:r>
                <a:rPr lang="en-US" sz="960" spc="-29">
                  <a:solidFill>
                    <a:srgbClr val="000000"/>
                  </a:solidFill>
                  <a:latin typeface="Montserrat"/>
                  <a:ea typeface="Montserrat"/>
                  <a:cs typeface="Montserrat"/>
                  <a:sym typeface="Montserrat"/>
                </a:rPr>
                <a:t>2017</a:t>
              </a:r>
            </a:p>
          </p:txBody>
        </p:sp>
        <p:sp>
          <p:nvSpPr>
            <p:cNvPr name="TextBox 102" id="102"/>
            <p:cNvSpPr txBox="true"/>
            <p:nvPr/>
          </p:nvSpPr>
          <p:spPr>
            <a:xfrm rot="0">
              <a:off x="1290698" y="2733788"/>
              <a:ext cx="594732" cy="220531"/>
            </a:xfrm>
            <a:prstGeom prst="rect">
              <a:avLst/>
            </a:prstGeom>
          </p:spPr>
          <p:txBody>
            <a:bodyPr anchor="t" rtlCol="false" tIns="0" lIns="0" bIns="0" rIns="0">
              <a:spAutoFit/>
            </a:bodyPr>
            <a:lstStyle/>
            <a:p>
              <a:pPr algn="ctr" marL="0" indent="0" lvl="0">
                <a:lnSpc>
                  <a:spcPts val="1460"/>
                </a:lnSpc>
                <a:spcBef>
                  <a:spcPct val="0"/>
                </a:spcBef>
              </a:pPr>
              <a:r>
                <a:rPr lang="en-US" sz="960" spc="-29">
                  <a:solidFill>
                    <a:srgbClr val="000000"/>
                  </a:solidFill>
                  <a:latin typeface="Montserrat"/>
                  <a:ea typeface="Montserrat"/>
                  <a:cs typeface="Montserrat"/>
                  <a:sym typeface="Montserrat"/>
                </a:rPr>
                <a:t>2018</a:t>
              </a:r>
            </a:p>
          </p:txBody>
        </p:sp>
        <p:sp>
          <p:nvSpPr>
            <p:cNvPr name="TextBox 103" id="103"/>
            <p:cNvSpPr txBox="true"/>
            <p:nvPr/>
          </p:nvSpPr>
          <p:spPr>
            <a:xfrm rot="0">
              <a:off x="1936047" y="2733788"/>
              <a:ext cx="594732" cy="220531"/>
            </a:xfrm>
            <a:prstGeom prst="rect">
              <a:avLst/>
            </a:prstGeom>
          </p:spPr>
          <p:txBody>
            <a:bodyPr anchor="t" rtlCol="false" tIns="0" lIns="0" bIns="0" rIns="0">
              <a:spAutoFit/>
            </a:bodyPr>
            <a:lstStyle/>
            <a:p>
              <a:pPr algn="ctr" marL="0" indent="0" lvl="0">
                <a:lnSpc>
                  <a:spcPts val="1460"/>
                </a:lnSpc>
                <a:spcBef>
                  <a:spcPct val="0"/>
                </a:spcBef>
              </a:pPr>
              <a:r>
                <a:rPr lang="en-US" sz="960" spc="-29">
                  <a:solidFill>
                    <a:srgbClr val="000000"/>
                  </a:solidFill>
                  <a:latin typeface="Montserrat"/>
                  <a:ea typeface="Montserrat"/>
                  <a:cs typeface="Montserrat"/>
                  <a:sym typeface="Montserrat"/>
                </a:rPr>
                <a:t>2019</a:t>
              </a:r>
            </a:p>
          </p:txBody>
        </p:sp>
        <p:sp>
          <p:nvSpPr>
            <p:cNvPr name="TextBox 104" id="104"/>
            <p:cNvSpPr txBox="true"/>
            <p:nvPr/>
          </p:nvSpPr>
          <p:spPr>
            <a:xfrm rot="0">
              <a:off x="2581396" y="2733788"/>
              <a:ext cx="594732" cy="220531"/>
            </a:xfrm>
            <a:prstGeom prst="rect">
              <a:avLst/>
            </a:prstGeom>
          </p:spPr>
          <p:txBody>
            <a:bodyPr anchor="t" rtlCol="false" tIns="0" lIns="0" bIns="0" rIns="0">
              <a:spAutoFit/>
            </a:bodyPr>
            <a:lstStyle/>
            <a:p>
              <a:pPr algn="ctr" marL="0" indent="0" lvl="0">
                <a:lnSpc>
                  <a:spcPts val="1460"/>
                </a:lnSpc>
                <a:spcBef>
                  <a:spcPct val="0"/>
                </a:spcBef>
              </a:pPr>
              <a:r>
                <a:rPr lang="en-US" sz="960" spc="-29">
                  <a:solidFill>
                    <a:srgbClr val="000000"/>
                  </a:solidFill>
                  <a:latin typeface="Montserrat"/>
                  <a:ea typeface="Montserrat"/>
                  <a:cs typeface="Montserrat"/>
                  <a:sym typeface="Montserrat"/>
                </a:rPr>
                <a:t>2020</a:t>
              </a:r>
            </a:p>
          </p:txBody>
        </p:sp>
        <p:sp>
          <p:nvSpPr>
            <p:cNvPr name="TextBox 105" id="105"/>
            <p:cNvSpPr txBox="true"/>
            <p:nvPr/>
          </p:nvSpPr>
          <p:spPr>
            <a:xfrm rot="0">
              <a:off x="3226745" y="2733788"/>
              <a:ext cx="594732" cy="220531"/>
            </a:xfrm>
            <a:prstGeom prst="rect">
              <a:avLst/>
            </a:prstGeom>
          </p:spPr>
          <p:txBody>
            <a:bodyPr anchor="t" rtlCol="false" tIns="0" lIns="0" bIns="0" rIns="0">
              <a:spAutoFit/>
            </a:bodyPr>
            <a:lstStyle/>
            <a:p>
              <a:pPr algn="ctr" marL="0" indent="0" lvl="0">
                <a:lnSpc>
                  <a:spcPts val="1460"/>
                </a:lnSpc>
                <a:spcBef>
                  <a:spcPct val="0"/>
                </a:spcBef>
              </a:pPr>
              <a:r>
                <a:rPr lang="en-US" sz="960" spc="-29">
                  <a:solidFill>
                    <a:srgbClr val="000000"/>
                  </a:solidFill>
                  <a:latin typeface="Montserrat"/>
                  <a:ea typeface="Montserrat"/>
                  <a:cs typeface="Montserrat"/>
                  <a:sym typeface="Montserrat"/>
                </a:rPr>
                <a:t>2021</a:t>
              </a:r>
            </a:p>
          </p:txBody>
        </p:sp>
        <p:sp>
          <p:nvSpPr>
            <p:cNvPr name="TextBox 106" id="106"/>
            <p:cNvSpPr txBox="true"/>
            <p:nvPr/>
          </p:nvSpPr>
          <p:spPr>
            <a:xfrm rot="0">
              <a:off x="5808141" y="2733788"/>
              <a:ext cx="594732" cy="220531"/>
            </a:xfrm>
            <a:prstGeom prst="rect">
              <a:avLst/>
            </a:prstGeom>
          </p:spPr>
          <p:txBody>
            <a:bodyPr anchor="t" rtlCol="false" tIns="0" lIns="0" bIns="0" rIns="0">
              <a:spAutoFit/>
            </a:bodyPr>
            <a:lstStyle/>
            <a:p>
              <a:pPr algn="ctr" marL="0" indent="0" lvl="0">
                <a:lnSpc>
                  <a:spcPts val="1460"/>
                </a:lnSpc>
                <a:spcBef>
                  <a:spcPct val="0"/>
                </a:spcBef>
              </a:pPr>
              <a:r>
                <a:rPr lang="en-US" sz="960" spc="-29">
                  <a:solidFill>
                    <a:srgbClr val="000000"/>
                  </a:solidFill>
                  <a:latin typeface="Montserrat"/>
                  <a:ea typeface="Montserrat"/>
                  <a:cs typeface="Montserrat"/>
                  <a:sym typeface="Montserrat"/>
                </a:rPr>
                <a:t>2025</a:t>
              </a:r>
            </a:p>
          </p:txBody>
        </p:sp>
        <p:sp>
          <p:nvSpPr>
            <p:cNvPr name="TextBox 107" id="107"/>
            <p:cNvSpPr txBox="true"/>
            <p:nvPr/>
          </p:nvSpPr>
          <p:spPr>
            <a:xfrm rot="0">
              <a:off x="5162792" y="2733788"/>
              <a:ext cx="594732" cy="220531"/>
            </a:xfrm>
            <a:prstGeom prst="rect">
              <a:avLst/>
            </a:prstGeom>
          </p:spPr>
          <p:txBody>
            <a:bodyPr anchor="t" rtlCol="false" tIns="0" lIns="0" bIns="0" rIns="0">
              <a:spAutoFit/>
            </a:bodyPr>
            <a:lstStyle/>
            <a:p>
              <a:pPr algn="ctr" marL="0" indent="0" lvl="0">
                <a:lnSpc>
                  <a:spcPts val="1460"/>
                </a:lnSpc>
                <a:spcBef>
                  <a:spcPct val="0"/>
                </a:spcBef>
              </a:pPr>
              <a:r>
                <a:rPr lang="en-US" sz="960" spc="-29">
                  <a:solidFill>
                    <a:srgbClr val="000000"/>
                  </a:solidFill>
                  <a:latin typeface="Montserrat"/>
                  <a:ea typeface="Montserrat"/>
                  <a:cs typeface="Montserrat"/>
                  <a:sym typeface="Montserrat"/>
                </a:rPr>
                <a:t>2024</a:t>
              </a:r>
            </a:p>
          </p:txBody>
        </p:sp>
        <p:sp>
          <p:nvSpPr>
            <p:cNvPr name="TextBox 108" id="108"/>
            <p:cNvSpPr txBox="true"/>
            <p:nvPr/>
          </p:nvSpPr>
          <p:spPr>
            <a:xfrm rot="0">
              <a:off x="3872094" y="2733788"/>
              <a:ext cx="594732" cy="220531"/>
            </a:xfrm>
            <a:prstGeom prst="rect">
              <a:avLst/>
            </a:prstGeom>
          </p:spPr>
          <p:txBody>
            <a:bodyPr anchor="t" rtlCol="false" tIns="0" lIns="0" bIns="0" rIns="0">
              <a:spAutoFit/>
            </a:bodyPr>
            <a:lstStyle/>
            <a:p>
              <a:pPr algn="ctr" marL="0" indent="0" lvl="0">
                <a:lnSpc>
                  <a:spcPts val="1460"/>
                </a:lnSpc>
                <a:spcBef>
                  <a:spcPct val="0"/>
                </a:spcBef>
              </a:pPr>
              <a:r>
                <a:rPr lang="en-US" sz="960" spc="-29">
                  <a:solidFill>
                    <a:srgbClr val="000000"/>
                  </a:solidFill>
                  <a:latin typeface="Montserrat"/>
                  <a:ea typeface="Montserrat"/>
                  <a:cs typeface="Montserrat"/>
                  <a:sym typeface="Montserrat"/>
                </a:rPr>
                <a:t>2022</a:t>
              </a:r>
            </a:p>
          </p:txBody>
        </p:sp>
        <p:sp>
          <p:nvSpPr>
            <p:cNvPr name="TextBox 109" id="109"/>
            <p:cNvSpPr txBox="true"/>
            <p:nvPr/>
          </p:nvSpPr>
          <p:spPr>
            <a:xfrm rot="0">
              <a:off x="4517443" y="2733788"/>
              <a:ext cx="594732" cy="220531"/>
            </a:xfrm>
            <a:prstGeom prst="rect">
              <a:avLst/>
            </a:prstGeom>
          </p:spPr>
          <p:txBody>
            <a:bodyPr anchor="t" rtlCol="false" tIns="0" lIns="0" bIns="0" rIns="0">
              <a:spAutoFit/>
            </a:bodyPr>
            <a:lstStyle/>
            <a:p>
              <a:pPr algn="ctr" marL="0" indent="0" lvl="0">
                <a:lnSpc>
                  <a:spcPts val="1460"/>
                </a:lnSpc>
                <a:spcBef>
                  <a:spcPct val="0"/>
                </a:spcBef>
              </a:pPr>
              <a:r>
                <a:rPr lang="en-US" sz="960" spc="-29">
                  <a:solidFill>
                    <a:srgbClr val="000000"/>
                  </a:solidFill>
                  <a:latin typeface="Montserrat"/>
                  <a:ea typeface="Montserrat"/>
                  <a:cs typeface="Montserrat"/>
                  <a:sym typeface="Montserrat"/>
                </a:rPr>
                <a:t>2023</a:t>
              </a:r>
            </a:p>
          </p:txBody>
        </p:sp>
        <p:sp>
          <p:nvSpPr>
            <p:cNvPr name="TextBox 110" id="110"/>
            <p:cNvSpPr txBox="true"/>
            <p:nvPr/>
          </p:nvSpPr>
          <p:spPr>
            <a:xfrm rot="0">
              <a:off x="38056" y="893239"/>
              <a:ext cx="518620" cy="132804"/>
            </a:xfrm>
            <a:prstGeom prst="rect">
              <a:avLst/>
            </a:prstGeom>
          </p:spPr>
          <p:txBody>
            <a:bodyPr anchor="t" rtlCol="false" tIns="0" lIns="0" bIns="0" rIns="0">
              <a:spAutoFit/>
            </a:bodyPr>
            <a:lstStyle/>
            <a:p>
              <a:pPr algn="ctr" marL="0" indent="0" lvl="0">
                <a:lnSpc>
                  <a:spcPts val="863"/>
                </a:lnSpc>
                <a:spcBef>
                  <a:spcPct val="0"/>
                </a:spcBef>
              </a:pPr>
              <a:r>
                <a:rPr lang="en-US" b="true" sz="568" spc="21">
                  <a:solidFill>
                    <a:srgbClr val="000000"/>
                  </a:solidFill>
                  <a:latin typeface="Roboto Bold"/>
                  <a:ea typeface="Roboto Bold"/>
                  <a:cs typeface="Roboto Bold"/>
                  <a:sym typeface="Roboto Bold"/>
                </a:rPr>
                <a:t>$51.39B</a:t>
              </a:r>
            </a:p>
          </p:txBody>
        </p:sp>
        <p:sp>
          <p:nvSpPr>
            <p:cNvPr name="TextBox 111" id="111"/>
            <p:cNvSpPr txBox="true"/>
            <p:nvPr/>
          </p:nvSpPr>
          <p:spPr>
            <a:xfrm rot="0">
              <a:off x="683405" y="848386"/>
              <a:ext cx="518620" cy="132804"/>
            </a:xfrm>
            <a:prstGeom prst="rect">
              <a:avLst/>
            </a:prstGeom>
          </p:spPr>
          <p:txBody>
            <a:bodyPr anchor="t" rtlCol="false" tIns="0" lIns="0" bIns="0" rIns="0">
              <a:spAutoFit/>
            </a:bodyPr>
            <a:lstStyle/>
            <a:p>
              <a:pPr algn="ctr" marL="0" indent="0" lvl="0">
                <a:lnSpc>
                  <a:spcPts val="863"/>
                </a:lnSpc>
                <a:spcBef>
                  <a:spcPct val="0"/>
                </a:spcBef>
              </a:pPr>
              <a:r>
                <a:rPr lang="en-US" b="true" sz="568" spc="21">
                  <a:solidFill>
                    <a:srgbClr val="000000"/>
                  </a:solidFill>
                  <a:latin typeface="Roboto Bold"/>
                  <a:ea typeface="Roboto Bold"/>
                  <a:cs typeface="Roboto Bold"/>
                  <a:sym typeface="Roboto Bold"/>
                </a:rPr>
                <a:t>$51.95B</a:t>
              </a:r>
            </a:p>
          </p:txBody>
        </p:sp>
        <p:sp>
          <p:nvSpPr>
            <p:cNvPr name="TextBox 112" id="112"/>
            <p:cNvSpPr txBox="true"/>
            <p:nvPr/>
          </p:nvSpPr>
          <p:spPr>
            <a:xfrm rot="0">
              <a:off x="1328754" y="766768"/>
              <a:ext cx="518620" cy="132804"/>
            </a:xfrm>
            <a:prstGeom prst="rect">
              <a:avLst/>
            </a:prstGeom>
          </p:spPr>
          <p:txBody>
            <a:bodyPr anchor="t" rtlCol="false" tIns="0" lIns="0" bIns="0" rIns="0">
              <a:spAutoFit/>
            </a:bodyPr>
            <a:lstStyle/>
            <a:p>
              <a:pPr algn="ctr" marL="0" indent="0" lvl="0">
                <a:lnSpc>
                  <a:spcPts val="863"/>
                </a:lnSpc>
                <a:spcBef>
                  <a:spcPct val="0"/>
                </a:spcBef>
              </a:pPr>
              <a:r>
                <a:rPr lang="en-US" b="true" sz="568" spc="21">
                  <a:solidFill>
                    <a:srgbClr val="000000"/>
                  </a:solidFill>
                  <a:latin typeface="Roboto Bold"/>
                  <a:ea typeface="Roboto Bold"/>
                  <a:cs typeface="Roboto Bold"/>
                  <a:sym typeface="Roboto Bold"/>
                </a:rPr>
                <a:t>$54.54B</a:t>
              </a:r>
            </a:p>
          </p:txBody>
        </p:sp>
        <p:sp>
          <p:nvSpPr>
            <p:cNvPr name="TextBox 113" id="113"/>
            <p:cNvSpPr txBox="true"/>
            <p:nvPr/>
          </p:nvSpPr>
          <p:spPr>
            <a:xfrm rot="0">
              <a:off x="1974103" y="689780"/>
              <a:ext cx="518620" cy="132804"/>
            </a:xfrm>
            <a:prstGeom prst="rect">
              <a:avLst/>
            </a:prstGeom>
          </p:spPr>
          <p:txBody>
            <a:bodyPr anchor="t" rtlCol="false" tIns="0" lIns="0" bIns="0" rIns="0">
              <a:spAutoFit/>
            </a:bodyPr>
            <a:lstStyle/>
            <a:p>
              <a:pPr algn="ctr" marL="0" indent="0" lvl="0">
                <a:lnSpc>
                  <a:spcPts val="863"/>
                </a:lnSpc>
                <a:spcBef>
                  <a:spcPct val="0"/>
                </a:spcBef>
              </a:pPr>
              <a:r>
                <a:rPr lang="en-US" b="true" sz="568" spc="21">
                  <a:solidFill>
                    <a:srgbClr val="000000"/>
                  </a:solidFill>
                  <a:latin typeface="Roboto Bold"/>
                  <a:ea typeface="Roboto Bold"/>
                  <a:cs typeface="Roboto Bold"/>
                  <a:sym typeface="Roboto Bold"/>
                </a:rPr>
                <a:t>$56.95B</a:t>
              </a:r>
            </a:p>
          </p:txBody>
        </p:sp>
        <p:sp>
          <p:nvSpPr>
            <p:cNvPr name="TextBox 114" id="114"/>
            <p:cNvSpPr txBox="true"/>
            <p:nvPr/>
          </p:nvSpPr>
          <p:spPr>
            <a:xfrm rot="0">
              <a:off x="2619452" y="524409"/>
              <a:ext cx="518620" cy="132804"/>
            </a:xfrm>
            <a:prstGeom prst="rect">
              <a:avLst/>
            </a:prstGeom>
          </p:spPr>
          <p:txBody>
            <a:bodyPr anchor="t" rtlCol="false" tIns="0" lIns="0" bIns="0" rIns="0">
              <a:spAutoFit/>
            </a:bodyPr>
            <a:lstStyle/>
            <a:p>
              <a:pPr algn="ctr" marL="0" indent="0" lvl="0">
                <a:lnSpc>
                  <a:spcPts val="863"/>
                </a:lnSpc>
                <a:spcBef>
                  <a:spcPct val="0"/>
                </a:spcBef>
              </a:pPr>
              <a:r>
                <a:rPr lang="en-US" b="true" sz="568" spc="21">
                  <a:solidFill>
                    <a:srgbClr val="000000"/>
                  </a:solidFill>
                  <a:latin typeface="Roboto Bold"/>
                  <a:ea typeface="Roboto Bold"/>
                  <a:cs typeface="Roboto Bold"/>
                  <a:sym typeface="Roboto Bold"/>
                </a:rPr>
                <a:t>$62.13B</a:t>
              </a:r>
            </a:p>
          </p:txBody>
        </p:sp>
        <p:sp>
          <p:nvSpPr>
            <p:cNvPr name="TextBox 115" id="115"/>
            <p:cNvSpPr txBox="true"/>
            <p:nvPr/>
          </p:nvSpPr>
          <p:spPr>
            <a:xfrm rot="0">
              <a:off x="3264801" y="-19050"/>
              <a:ext cx="518620" cy="132804"/>
            </a:xfrm>
            <a:prstGeom prst="rect">
              <a:avLst/>
            </a:prstGeom>
          </p:spPr>
          <p:txBody>
            <a:bodyPr anchor="t" rtlCol="false" tIns="0" lIns="0" bIns="0" rIns="0">
              <a:spAutoFit/>
            </a:bodyPr>
            <a:lstStyle/>
            <a:p>
              <a:pPr algn="ctr" marL="0" indent="0" lvl="0">
                <a:lnSpc>
                  <a:spcPts val="863"/>
                </a:lnSpc>
                <a:spcBef>
                  <a:spcPct val="0"/>
                </a:spcBef>
              </a:pPr>
              <a:r>
                <a:rPr lang="en-US" b="true" sz="568" spc="21">
                  <a:solidFill>
                    <a:srgbClr val="000000"/>
                  </a:solidFill>
                  <a:latin typeface="Roboto Bold"/>
                  <a:ea typeface="Roboto Bold"/>
                  <a:cs typeface="Roboto Bold"/>
                  <a:sym typeface="Roboto Bold"/>
                </a:rPr>
                <a:t>$79.13B</a:t>
              </a:r>
            </a:p>
          </p:txBody>
        </p:sp>
        <p:sp>
          <p:nvSpPr>
            <p:cNvPr name="TextBox 116" id="116"/>
            <p:cNvSpPr txBox="true"/>
            <p:nvPr/>
          </p:nvSpPr>
          <p:spPr>
            <a:xfrm rot="0">
              <a:off x="3910150" y="479556"/>
              <a:ext cx="518620" cy="132804"/>
            </a:xfrm>
            <a:prstGeom prst="rect">
              <a:avLst/>
            </a:prstGeom>
          </p:spPr>
          <p:txBody>
            <a:bodyPr anchor="t" rtlCol="false" tIns="0" lIns="0" bIns="0" rIns="0">
              <a:spAutoFit/>
            </a:bodyPr>
            <a:lstStyle/>
            <a:p>
              <a:pPr algn="ctr" marL="0" indent="0" lvl="0">
                <a:lnSpc>
                  <a:spcPts val="863"/>
                </a:lnSpc>
                <a:spcBef>
                  <a:spcPct val="0"/>
                </a:spcBef>
              </a:pPr>
              <a:r>
                <a:rPr lang="en-US" b="true" sz="568" spc="21">
                  <a:solidFill>
                    <a:srgbClr val="000000"/>
                  </a:solidFill>
                  <a:latin typeface="Roboto Bold"/>
                  <a:ea typeface="Roboto Bold"/>
                  <a:cs typeface="Roboto Bold"/>
                  <a:sym typeface="Roboto Bold"/>
                </a:rPr>
                <a:t>$63.58B</a:t>
              </a:r>
            </a:p>
          </p:txBody>
        </p:sp>
        <p:sp>
          <p:nvSpPr>
            <p:cNvPr name="TextBox 117" id="117"/>
            <p:cNvSpPr txBox="true"/>
            <p:nvPr/>
          </p:nvSpPr>
          <p:spPr>
            <a:xfrm rot="0">
              <a:off x="4555499" y="430086"/>
              <a:ext cx="518620" cy="132804"/>
            </a:xfrm>
            <a:prstGeom prst="rect">
              <a:avLst/>
            </a:prstGeom>
          </p:spPr>
          <p:txBody>
            <a:bodyPr anchor="t" rtlCol="false" tIns="0" lIns="0" bIns="0" rIns="0">
              <a:spAutoFit/>
            </a:bodyPr>
            <a:lstStyle/>
            <a:p>
              <a:pPr algn="ctr" marL="0" indent="0" lvl="0">
                <a:lnSpc>
                  <a:spcPts val="863"/>
                </a:lnSpc>
                <a:spcBef>
                  <a:spcPct val="0"/>
                </a:spcBef>
              </a:pPr>
              <a:r>
                <a:rPr lang="en-US" b="true" sz="568" spc="21">
                  <a:solidFill>
                    <a:srgbClr val="000000"/>
                  </a:solidFill>
                  <a:latin typeface="Roboto Bold"/>
                  <a:ea typeface="Roboto Bold"/>
                  <a:cs typeface="Roboto Bold"/>
                  <a:sym typeface="Roboto Bold"/>
                </a:rPr>
                <a:t>$65.09B</a:t>
              </a:r>
            </a:p>
          </p:txBody>
        </p:sp>
        <p:sp>
          <p:nvSpPr>
            <p:cNvPr name="TextBox 118" id="118"/>
            <p:cNvSpPr txBox="true"/>
            <p:nvPr/>
          </p:nvSpPr>
          <p:spPr>
            <a:xfrm rot="0">
              <a:off x="5200848" y="343227"/>
              <a:ext cx="518620" cy="132804"/>
            </a:xfrm>
            <a:prstGeom prst="rect">
              <a:avLst/>
            </a:prstGeom>
          </p:spPr>
          <p:txBody>
            <a:bodyPr anchor="t" rtlCol="false" tIns="0" lIns="0" bIns="0" rIns="0">
              <a:spAutoFit/>
            </a:bodyPr>
            <a:lstStyle/>
            <a:p>
              <a:pPr algn="ctr" marL="0" indent="0" lvl="0">
                <a:lnSpc>
                  <a:spcPts val="863"/>
                </a:lnSpc>
                <a:spcBef>
                  <a:spcPct val="0"/>
                </a:spcBef>
              </a:pPr>
              <a:r>
                <a:rPr lang="en-US" b="true" sz="568" spc="21">
                  <a:solidFill>
                    <a:srgbClr val="000000"/>
                  </a:solidFill>
                  <a:latin typeface="Roboto Bold"/>
                  <a:ea typeface="Roboto Bold"/>
                  <a:cs typeface="Roboto Bold"/>
                  <a:sym typeface="Roboto Bold"/>
                </a:rPr>
                <a:t>$68.1B</a:t>
              </a:r>
            </a:p>
          </p:txBody>
        </p:sp>
        <p:sp>
          <p:nvSpPr>
            <p:cNvPr name="TextBox 119" id="119"/>
            <p:cNvSpPr txBox="true"/>
            <p:nvPr/>
          </p:nvSpPr>
          <p:spPr>
            <a:xfrm rot="0">
              <a:off x="5846197" y="354167"/>
              <a:ext cx="518620" cy="132804"/>
            </a:xfrm>
            <a:prstGeom prst="rect">
              <a:avLst/>
            </a:prstGeom>
          </p:spPr>
          <p:txBody>
            <a:bodyPr anchor="t" rtlCol="false" tIns="0" lIns="0" bIns="0" rIns="0">
              <a:spAutoFit/>
            </a:bodyPr>
            <a:lstStyle/>
            <a:p>
              <a:pPr algn="ctr" marL="0" indent="0" lvl="0">
                <a:lnSpc>
                  <a:spcPts val="863"/>
                </a:lnSpc>
                <a:spcBef>
                  <a:spcPct val="0"/>
                </a:spcBef>
              </a:pPr>
              <a:r>
                <a:rPr lang="en-US" b="true" sz="568" spc="21">
                  <a:solidFill>
                    <a:srgbClr val="000000"/>
                  </a:solidFill>
                  <a:latin typeface="Roboto Bold"/>
                  <a:ea typeface="Roboto Bold"/>
                  <a:cs typeface="Roboto Bold"/>
                  <a:sym typeface="Roboto Bold"/>
                </a:rPr>
                <a:t>$67.47B</a:t>
              </a:r>
            </a:p>
          </p:txBody>
        </p:sp>
        <p:sp>
          <p:nvSpPr>
            <p:cNvPr name="TextBox 120" id="120"/>
            <p:cNvSpPr txBox="true"/>
            <p:nvPr/>
          </p:nvSpPr>
          <p:spPr>
            <a:xfrm rot="0">
              <a:off x="3264801" y="734633"/>
              <a:ext cx="518620" cy="132804"/>
            </a:xfrm>
            <a:prstGeom prst="rect">
              <a:avLst/>
            </a:prstGeom>
          </p:spPr>
          <p:txBody>
            <a:bodyPr anchor="t" rtlCol="false" tIns="0" lIns="0" bIns="0" rIns="0">
              <a:spAutoFit/>
            </a:bodyPr>
            <a:lstStyle/>
            <a:p>
              <a:pPr algn="ctr" marL="0" indent="0" lvl="0">
                <a:lnSpc>
                  <a:spcPts val="863"/>
                </a:lnSpc>
                <a:spcBef>
                  <a:spcPct val="0"/>
                </a:spcBef>
              </a:pPr>
              <a:r>
                <a:rPr lang="en-US" b="true" sz="568" spc="21">
                  <a:solidFill>
                    <a:srgbClr val="E12527"/>
                  </a:solidFill>
                  <a:latin typeface="Roboto Bold"/>
                  <a:ea typeface="Roboto Bold"/>
                  <a:cs typeface="Roboto Bold"/>
                  <a:sym typeface="Roboto Bold"/>
                </a:rPr>
                <a:t>$66.77B</a:t>
              </a:r>
            </a:p>
          </p:txBody>
        </p:sp>
        <p:sp>
          <p:nvSpPr>
            <p:cNvPr name="TextBox 121" id="121"/>
            <p:cNvSpPr txBox="true"/>
            <p:nvPr/>
          </p:nvSpPr>
          <p:spPr>
            <a:xfrm rot="0">
              <a:off x="38056" y="1220004"/>
              <a:ext cx="518620" cy="132804"/>
            </a:xfrm>
            <a:prstGeom prst="rect">
              <a:avLst/>
            </a:prstGeom>
          </p:spPr>
          <p:txBody>
            <a:bodyPr anchor="t" rtlCol="false" tIns="0" lIns="0" bIns="0" rIns="0">
              <a:spAutoFit/>
            </a:bodyPr>
            <a:lstStyle/>
            <a:p>
              <a:pPr algn="ctr" marL="0" indent="0" lvl="0">
                <a:lnSpc>
                  <a:spcPts val="863"/>
                </a:lnSpc>
                <a:spcBef>
                  <a:spcPct val="0"/>
                </a:spcBef>
              </a:pPr>
              <a:r>
                <a:rPr lang="en-US" b="true" sz="568" spc="21">
                  <a:solidFill>
                    <a:srgbClr val="E12527"/>
                  </a:solidFill>
                  <a:latin typeface="Roboto Bold"/>
                  <a:ea typeface="Roboto Bold"/>
                  <a:cs typeface="Roboto Bold"/>
                  <a:sym typeface="Roboto Bold"/>
                </a:rPr>
                <a:t>$51.39B</a:t>
              </a:r>
            </a:p>
          </p:txBody>
        </p:sp>
        <p:sp>
          <p:nvSpPr>
            <p:cNvPr name="TextBox 122" id="122"/>
            <p:cNvSpPr txBox="true"/>
            <p:nvPr/>
          </p:nvSpPr>
          <p:spPr>
            <a:xfrm rot="0">
              <a:off x="683405" y="1245141"/>
              <a:ext cx="518620" cy="132804"/>
            </a:xfrm>
            <a:prstGeom prst="rect">
              <a:avLst/>
            </a:prstGeom>
          </p:spPr>
          <p:txBody>
            <a:bodyPr anchor="t" rtlCol="false" tIns="0" lIns="0" bIns="0" rIns="0">
              <a:spAutoFit/>
            </a:bodyPr>
            <a:lstStyle/>
            <a:p>
              <a:pPr algn="ctr" marL="0" indent="0" lvl="0">
                <a:lnSpc>
                  <a:spcPts val="863"/>
                </a:lnSpc>
                <a:spcBef>
                  <a:spcPct val="0"/>
                </a:spcBef>
              </a:pPr>
              <a:r>
                <a:rPr lang="en-US" b="true" sz="568" spc="21">
                  <a:solidFill>
                    <a:srgbClr val="E12527"/>
                  </a:solidFill>
                  <a:latin typeface="Roboto Bold"/>
                  <a:ea typeface="Roboto Bold"/>
                  <a:cs typeface="Roboto Bold"/>
                  <a:sym typeface="Roboto Bold"/>
                </a:rPr>
                <a:t>$50.23B</a:t>
              </a:r>
            </a:p>
          </p:txBody>
        </p:sp>
        <p:sp>
          <p:nvSpPr>
            <p:cNvPr name="TextBox 123" id="123"/>
            <p:cNvSpPr txBox="true"/>
            <p:nvPr/>
          </p:nvSpPr>
          <p:spPr>
            <a:xfrm rot="0">
              <a:off x="1328754" y="1220004"/>
              <a:ext cx="518620" cy="132804"/>
            </a:xfrm>
            <a:prstGeom prst="rect">
              <a:avLst/>
            </a:prstGeom>
          </p:spPr>
          <p:txBody>
            <a:bodyPr anchor="t" rtlCol="false" tIns="0" lIns="0" bIns="0" rIns="0">
              <a:spAutoFit/>
            </a:bodyPr>
            <a:lstStyle/>
            <a:p>
              <a:pPr algn="ctr" marL="0" indent="0" lvl="0">
                <a:lnSpc>
                  <a:spcPts val="863"/>
                </a:lnSpc>
                <a:spcBef>
                  <a:spcPct val="0"/>
                </a:spcBef>
              </a:pPr>
              <a:r>
                <a:rPr lang="en-US" b="true" sz="568" spc="21">
                  <a:solidFill>
                    <a:srgbClr val="E12527"/>
                  </a:solidFill>
                  <a:latin typeface="Roboto Bold"/>
                  <a:ea typeface="Roboto Bold"/>
                  <a:cs typeface="Roboto Bold"/>
                  <a:sym typeface="Roboto Bold"/>
                </a:rPr>
                <a:t>$50.89B</a:t>
              </a:r>
            </a:p>
          </p:txBody>
        </p:sp>
        <p:sp>
          <p:nvSpPr>
            <p:cNvPr name="TextBox 124" id="124"/>
            <p:cNvSpPr txBox="true"/>
            <p:nvPr/>
          </p:nvSpPr>
          <p:spPr>
            <a:xfrm rot="0">
              <a:off x="1974103" y="1193176"/>
              <a:ext cx="518620" cy="132804"/>
            </a:xfrm>
            <a:prstGeom prst="rect">
              <a:avLst/>
            </a:prstGeom>
          </p:spPr>
          <p:txBody>
            <a:bodyPr anchor="t" rtlCol="false" tIns="0" lIns="0" bIns="0" rIns="0">
              <a:spAutoFit/>
            </a:bodyPr>
            <a:lstStyle/>
            <a:p>
              <a:pPr algn="ctr" marL="0" indent="0" lvl="0">
                <a:lnSpc>
                  <a:spcPts val="863"/>
                </a:lnSpc>
                <a:spcBef>
                  <a:spcPct val="0"/>
                </a:spcBef>
              </a:pPr>
              <a:r>
                <a:rPr lang="en-US" b="true" sz="568" spc="21">
                  <a:solidFill>
                    <a:srgbClr val="E12527"/>
                  </a:solidFill>
                  <a:latin typeface="Roboto Bold"/>
                  <a:ea typeface="Roboto Bold"/>
                  <a:cs typeface="Roboto Bold"/>
                  <a:sym typeface="Roboto Bold"/>
                </a:rPr>
                <a:t>$51.55B</a:t>
              </a:r>
            </a:p>
          </p:txBody>
        </p:sp>
        <p:sp>
          <p:nvSpPr>
            <p:cNvPr name="TextBox 125" id="125"/>
            <p:cNvSpPr txBox="true"/>
            <p:nvPr/>
          </p:nvSpPr>
          <p:spPr>
            <a:xfrm rot="0">
              <a:off x="2619452" y="1075615"/>
              <a:ext cx="518620" cy="132804"/>
            </a:xfrm>
            <a:prstGeom prst="rect">
              <a:avLst/>
            </a:prstGeom>
          </p:spPr>
          <p:txBody>
            <a:bodyPr anchor="t" rtlCol="false" tIns="0" lIns="0" bIns="0" rIns="0">
              <a:spAutoFit/>
            </a:bodyPr>
            <a:lstStyle/>
            <a:p>
              <a:pPr algn="ctr" marL="0" indent="0" lvl="0">
                <a:lnSpc>
                  <a:spcPts val="863"/>
                </a:lnSpc>
                <a:spcBef>
                  <a:spcPct val="0"/>
                </a:spcBef>
              </a:pPr>
              <a:r>
                <a:rPr lang="en-US" b="true" sz="568" spc="21">
                  <a:solidFill>
                    <a:srgbClr val="E12527"/>
                  </a:solidFill>
                  <a:latin typeface="Roboto Bold"/>
                  <a:ea typeface="Roboto Bold"/>
                  <a:cs typeface="Roboto Bold"/>
                  <a:sym typeface="Roboto Bold"/>
                </a:rPr>
                <a:t>$54.76B</a:t>
              </a:r>
            </a:p>
          </p:txBody>
        </p:sp>
        <p:sp>
          <p:nvSpPr>
            <p:cNvPr name="TextBox 126" id="126"/>
            <p:cNvSpPr txBox="true"/>
            <p:nvPr/>
          </p:nvSpPr>
          <p:spPr>
            <a:xfrm rot="0">
              <a:off x="3910150" y="1220004"/>
              <a:ext cx="518620" cy="132804"/>
            </a:xfrm>
            <a:prstGeom prst="rect">
              <a:avLst/>
            </a:prstGeom>
          </p:spPr>
          <p:txBody>
            <a:bodyPr anchor="t" rtlCol="false" tIns="0" lIns="0" bIns="0" rIns="0">
              <a:spAutoFit/>
            </a:bodyPr>
            <a:lstStyle/>
            <a:p>
              <a:pPr algn="ctr" marL="0" indent="0" lvl="0">
                <a:lnSpc>
                  <a:spcPts val="863"/>
                </a:lnSpc>
                <a:spcBef>
                  <a:spcPct val="0"/>
                </a:spcBef>
              </a:pPr>
              <a:r>
                <a:rPr lang="en-US" b="true" sz="568" spc="21">
                  <a:solidFill>
                    <a:srgbClr val="E12527"/>
                  </a:solidFill>
                  <a:latin typeface="Roboto Bold"/>
                  <a:ea typeface="Roboto Bold"/>
                  <a:cs typeface="Roboto Bold"/>
                  <a:sym typeface="Roboto Bold"/>
                </a:rPr>
                <a:t>$48.97B</a:t>
              </a:r>
            </a:p>
          </p:txBody>
        </p:sp>
        <p:sp>
          <p:nvSpPr>
            <p:cNvPr name="TextBox 127" id="127"/>
            <p:cNvSpPr txBox="true"/>
            <p:nvPr/>
          </p:nvSpPr>
          <p:spPr>
            <a:xfrm rot="0">
              <a:off x="4555499" y="1333758"/>
              <a:ext cx="518620" cy="132804"/>
            </a:xfrm>
            <a:prstGeom prst="rect">
              <a:avLst/>
            </a:prstGeom>
          </p:spPr>
          <p:txBody>
            <a:bodyPr anchor="t" rtlCol="false" tIns="0" lIns="0" bIns="0" rIns="0">
              <a:spAutoFit/>
            </a:bodyPr>
            <a:lstStyle/>
            <a:p>
              <a:pPr algn="ctr" marL="0" indent="0" lvl="0">
                <a:lnSpc>
                  <a:spcPts val="863"/>
                </a:lnSpc>
                <a:spcBef>
                  <a:spcPct val="0"/>
                </a:spcBef>
              </a:pPr>
              <a:r>
                <a:rPr lang="en-US" b="true" sz="568" spc="21">
                  <a:solidFill>
                    <a:srgbClr val="E12527"/>
                  </a:solidFill>
                  <a:latin typeface="Roboto Bold"/>
                  <a:ea typeface="Roboto Bold"/>
                  <a:cs typeface="Roboto Bold"/>
                  <a:sym typeface="Roboto Bold"/>
                </a:rPr>
                <a:t>$46.91B</a:t>
              </a:r>
            </a:p>
          </p:txBody>
        </p:sp>
        <p:sp>
          <p:nvSpPr>
            <p:cNvPr name="TextBox 128" id="128"/>
            <p:cNvSpPr txBox="true"/>
            <p:nvPr/>
          </p:nvSpPr>
          <p:spPr>
            <a:xfrm rot="0">
              <a:off x="5200848" y="1287423"/>
              <a:ext cx="518620" cy="132804"/>
            </a:xfrm>
            <a:prstGeom prst="rect">
              <a:avLst/>
            </a:prstGeom>
          </p:spPr>
          <p:txBody>
            <a:bodyPr anchor="t" rtlCol="false" tIns="0" lIns="0" bIns="0" rIns="0">
              <a:spAutoFit/>
            </a:bodyPr>
            <a:lstStyle/>
            <a:p>
              <a:pPr algn="ctr" marL="0" indent="0" lvl="0">
                <a:lnSpc>
                  <a:spcPts val="863"/>
                </a:lnSpc>
                <a:spcBef>
                  <a:spcPct val="0"/>
                </a:spcBef>
              </a:pPr>
              <a:r>
                <a:rPr lang="en-US" b="true" sz="568" spc="21">
                  <a:solidFill>
                    <a:srgbClr val="E12527"/>
                  </a:solidFill>
                  <a:latin typeface="Roboto Bold"/>
                  <a:ea typeface="Roboto Bold"/>
                  <a:cs typeface="Roboto Bold"/>
                  <a:sym typeface="Roboto Bold"/>
                </a:rPr>
                <a:t>$47.08B</a:t>
              </a:r>
            </a:p>
          </p:txBody>
        </p:sp>
        <p:sp>
          <p:nvSpPr>
            <p:cNvPr name="TextBox 129" id="129"/>
            <p:cNvSpPr txBox="true"/>
            <p:nvPr/>
          </p:nvSpPr>
          <p:spPr>
            <a:xfrm rot="0">
              <a:off x="5845282" y="1428636"/>
              <a:ext cx="518620" cy="132804"/>
            </a:xfrm>
            <a:prstGeom prst="rect">
              <a:avLst/>
            </a:prstGeom>
          </p:spPr>
          <p:txBody>
            <a:bodyPr anchor="t" rtlCol="false" tIns="0" lIns="0" bIns="0" rIns="0">
              <a:spAutoFit/>
            </a:bodyPr>
            <a:lstStyle/>
            <a:p>
              <a:pPr algn="ctr" marL="0" indent="0" lvl="0">
                <a:lnSpc>
                  <a:spcPts val="863"/>
                </a:lnSpc>
                <a:spcBef>
                  <a:spcPct val="0"/>
                </a:spcBef>
              </a:pPr>
              <a:r>
                <a:rPr lang="en-US" b="true" sz="568" spc="21">
                  <a:solidFill>
                    <a:srgbClr val="E12527"/>
                  </a:solidFill>
                  <a:latin typeface="Roboto Bold"/>
                  <a:ea typeface="Roboto Bold"/>
                  <a:cs typeface="Roboto Bold"/>
                  <a:sym typeface="Roboto Bold"/>
                </a:rPr>
                <a:t>$44.9B</a:t>
              </a:r>
            </a:p>
          </p:txBody>
        </p:sp>
        <p:sp>
          <p:nvSpPr>
            <p:cNvPr name="TextBox 130" id="130"/>
            <p:cNvSpPr txBox="true"/>
            <p:nvPr/>
          </p:nvSpPr>
          <p:spPr>
            <a:xfrm rot="0">
              <a:off x="2295402" y="-5369"/>
              <a:ext cx="521372" cy="212550"/>
            </a:xfrm>
            <a:prstGeom prst="rect">
              <a:avLst/>
            </a:prstGeom>
          </p:spPr>
          <p:txBody>
            <a:bodyPr anchor="t" rtlCol="false" tIns="0" lIns="0" bIns="0" rIns="0">
              <a:spAutoFit/>
            </a:bodyPr>
            <a:lstStyle/>
            <a:p>
              <a:pPr algn="ctr">
                <a:lnSpc>
                  <a:spcPts val="1378"/>
                </a:lnSpc>
                <a:spcBef>
                  <a:spcPct val="0"/>
                </a:spcBef>
              </a:pPr>
              <a:r>
                <a:rPr lang="en-US" b="true" sz="984">
                  <a:solidFill>
                    <a:srgbClr val="A6A6A6"/>
                  </a:solidFill>
                  <a:latin typeface="Montserrat Bold"/>
                  <a:ea typeface="Montserrat Bold"/>
                  <a:cs typeface="Montserrat Bold"/>
                  <a:sym typeface="Montserrat Bold"/>
                </a:rPr>
                <a:t>HB 3</a:t>
              </a:r>
            </a:p>
          </p:txBody>
        </p:sp>
      </p:grpSp>
      <p:sp>
        <p:nvSpPr>
          <p:cNvPr name="TextBox 131" id="131"/>
          <p:cNvSpPr txBox="true"/>
          <p:nvPr/>
        </p:nvSpPr>
        <p:spPr>
          <a:xfrm rot="0">
            <a:off x="306291" y="3039022"/>
            <a:ext cx="2306334" cy="464838"/>
          </a:xfrm>
          <a:prstGeom prst="rect">
            <a:avLst/>
          </a:prstGeom>
        </p:spPr>
        <p:txBody>
          <a:bodyPr anchor="t" rtlCol="false" tIns="0" lIns="0" bIns="0" rIns="0">
            <a:spAutoFit/>
          </a:bodyPr>
          <a:lstStyle/>
          <a:p>
            <a:pPr algn="ctr">
              <a:lnSpc>
                <a:spcPts val="3562"/>
              </a:lnSpc>
            </a:pPr>
            <a:r>
              <a:rPr lang="en-US" b="true" sz="3598" spc="-35">
                <a:solidFill>
                  <a:srgbClr val="E92427"/>
                </a:solidFill>
                <a:latin typeface="Montserrat Bold"/>
                <a:ea typeface="Montserrat Bold"/>
                <a:cs typeface="Montserrat Bold"/>
                <a:sym typeface="Montserrat Bold"/>
              </a:rPr>
              <a:t>HISTORIC </a:t>
            </a:r>
          </a:p>
        </p:txBody>
      </p:sp>
      <p:sp>
        <p:nvSpPr>
          <p:cNvPr name="TextBox 132" id="132"/>
          <p:cNvSpPr txBox="true"/>
          <p:nvPr/>
        </p:nvSpPr>
        <p:spPr>
          <a:xfrm rot="0">
            <a:off x="287696" y="3975593"/>
            <a:ext cx="2310871" cy="247759"/>
          </a:xfrm>
          <a:prstGeom prst="rect">
            <a:avLst/>
          </a:prstGeom>
        </p:spPr>
        <p:txBody>
          <a:bodyPr anchor="t" rtlCol="false" tIns="0" lIns="0" bIns="0" rIns="0">
            <a:spAutoFit/>
          </a:bodyPr>
          <a:lstStyle/>
          <a:p>
            <a:pPr algn="ctr">
              <a:lnSpc>
                <a:spcPts val="2061"/>
              </a:lnSpc>
            </a:pPr>
            <a:r>
              <a:rPr lang="en-US" b="true" sz="1689" spc="-16">
                <a:solidFill>
                  <a:srgbClr val="000000"/>
                </a:solidFill>
                <a:latin typeface="Montserrat Bold"/>
                <a:ea typeface="Montserrat Bold"/>
                <a:cs typeface="Montserrat Bold"/>
                <a:sym typeface="Montserrat Bold"/>
              </a:rPr>
              <a:t>salaries competitive</a:t>
            </a:r>
          </a:p>
        </p:txBody>
      </p:sp>
      <p:sp>
        <p:nvSpPr>
          <p:cNvPr name="TextBox 133" id="133"/>
          <p:cNvSpPr txBox="true"/>
          <p:nvPr/>
        </p:nvSpPr>
        <p:spPr>
          <a:xfrm rot="0">
            <a:off x="321836" y="1689677"/>
            <a:ext cx="2344839" cy="290676"/>
          </a:xfrm>
          <a:prstGeom prst="rect">
            <a:avLst/>
          </a:prstGeom>
        </p:spPr>
        <p:txBody>
          <a:bodyPr anchor="t" rtlCol="false" tIns="0" lIns="0" bIns="0" rIns="0">
            <a:spAutoFit/>
          </a:bodyPr>
          <a:lstStyle/>
          <a:p>
            <a:pPr algn="r">
              <a:lnSpc>
                <a:spcPts val="2199"/>
              </a:lnSpc>
            </a:pPr>
            <a:r>
              <a:rPr lang="en-US" b="true" sz="2221" spc="-22">
                <a:solidFill>
                  <a:srgbClr val="E92427"/>
                </a:solidFill>
                <a:latin typeface="Montserrat Bold"/>
                <a:ea typeface="Montserrat Bold"/>
                <a:cs typeface="Montserrat Bold"/>
                <a:sym typeface="Montserrat Bold"/>
              </a:rPr>
              <a:t>TEXAS SCHOOL </a:t>
            </a:r>
          </a:p>
        </p:txBody>
      </p:sp>
      <p:sp>
        <p:nvSpPr>
          <p:cNvPr name="TextBox 134" id="134"/>
          <p:cNvSpPr txBox="true"/>
          <p:nvPr/>
        </p:nvSpPr>
        <p:spPr>
          <a:xfrm rot="0">
            <a:off x="148828" y="1969370"/>
            <a:ext cx="2576020" cy="437121"/>
          </a:xfrm>
          <a:prstGeom prst="rect">
            <a:avLst/>
          </a:prstGeom>
        </p:spPr>
        <p:txBody>
          <a:bodyPr anchor="t" rtlCol="false" tIns="0" lIns="0" bIns="0" rIns="0">
            <a:spAutoFit/>
          </a:bodyPr>
          <a:lstStyle/>
          <a:p>
            <a:pPr algn="ctr">
              <a:lnSpc>
                <a:spcPts val="3310"/>
              </a:lnSpc>
            </a:pPr>
            <a:r>
              <a:rPr lang="en-US" b="true" sz="3344" spc="-33">
                <a:solidFill>
                  <a:srgbClr val="E92427"/>
                </a:solidFill>
                <a:latin typeface="Montserrat Bold"/>
                <a:ea typeface="Montserrat Bold"/>
                <a:cs typeface="Montserrat Bold"/>
                <a:sym typeface="Montserrat Bold"/>
              </a:rPr>
              <a:t>DISTRICTS</a:t>
            </a:r>
          </a:p>
        </p:txBody>
      </p:sp>
      <p:sp>
        <p:nvSpPr>
          <p:cNvPr name="TextBox 135" id="135"/>
          <p:cNvSpPr txBox="true"/>
          <p:nvPr/>
        </p:nvSpPr>
        <p:spPr>
          <a:xfrm rot="0">
            <a:off x="228130" y="2371866"/>
            <a:ext cx="2438545" cy="225236"/>
          </a:xfrm>
          <a:prstGeom prst="rect">
            <a:avLst/>
          </a:prstGeom>
        </p:spPr>
        <p:txBody>
          <a:bodyPr anchor="t" rtlCol="false" tIns="0" lIns="0" bIns="0" rIns="0">
            <a:spAutoFit/>
          </a:bodyPr>
          <a:lstStyle/>
          <a:p>
            <a:pPr algn="ctr">
              <a:lnSpc>
                <a:spcPts val="1756"/>
              </a:lnSpc>
            </a:pPr>
            <a:r>
              <a:rPr lang="en-US" b="true" sz="1774" spc="-17">
                <a:solidFill>
                  <a:srgbClr val="000000"/>
                </a:solidFill>
                <a:latin typeface="Montserrat Bold"/>
                <a:ea typeface="Montserrat Bold"/>
                <a:cs typeface="Montserrat Bold"/>
                <a:sym typeface="Montserrat Bold"/>
              </a:rPr>
              <a:t>like businesses and</a:t>
            </a:r>
          </a:p>
        </p:txBody>
      </p:sp>
      <p:sp>
        <p:nvSpPr>
          <p:cNvPr name="TextBox 136" id="136"/>
          <p:cNvSpPr txBox="true"/>
          <p:nvPr/>
        </p:nvSpPr>
        <p:spPr>
          <a:xfrm rot="0">
            <a:off x="295491" y="2604419"/>
            <a:ext cx="2310871" cy="192225"/>
          </a:xfrm>
          <a:prstGeom prst="rect">
            <a:avLst/>
          </a:prstGeom>
        </p:spPr>
        <p:txBody>
          <a:bodyPr anchor="t" rtlCol="false" tIns="0" lIns="0" bIns="0" rIns="0">
            <a:spAutoFit/>
          </a:bodyPr>
          <a:lstStyle/>
          <a:p>
            <a:pPr algn="ctr">
              <a:lnSpc>
                <a:spcPts val="1472"/>
              </a:lnSpc>
            </a:pPr>
            <a:r>
              <a:rPr lang="en-US" b="true" sz="1487" spc="-14">
                <a:solidFill>
                  <a:srgbClr val="000000"/>
                </a:solidFill>
                <a:latin typeface="Montserrat Bold"/>
                <a:ea typeface="Montserrat Bold"/>
                <a:cs typeface="Montserrat Bold"/>
                <a:sym typeface="Montserrat Bold"/>
              </a:rPr>
              <a:t>families, are struggling</a:t>
            </a:r>
          </a:p>
        </p:txBody>
      </p:sp>
      <p:sp>
        <p:nvSpPr>
          <p:cNvPr name="TextBox 137" id="137"/>
          <p:cNvSpPr txBox="true"/>
          <p:nvPr/>
        </p:nvSpPr>
        <p:spPr>
          <a:xfrm rot="0">
            <a:off x="306291" y="2805449"/>
            <a:ext cx="2278892" cy="243794"/>
          </a:xfrm>
          <a:prstGeom prst="rect">
            <a:avLst/>
          </a:prstGeom>
        </p:spPr>
        <p:txBody>
          <a:bodyPr anchor="t" rtlCol="false" tIns="0" lIns="0" bIns="0" rIns="0">
            <a:spAutoFit/>
          </a:bodyPr>
          <a:lstStyle/>
          <a:p>
            <a:pPr algn="ctr">
              <a:lnSpc>
                <a:spcPts val="1816"/>
              </a:lnSpc>
            </a:pPr>
            <a:r>
              <a:rPr lang="en-US" b="true" sz="1835" spc="-18">
                <a:solidFill>
                  <a:srgbClr val="000000"/>
                </a:solidFill>
                <a:latin typeface="Montserrat Bold"/>
                <a:ea typeface="Montserrat Bold"/>
                <a:cs typeface="Montserrat Bold"/>
                <a:sym typeface="Montserrat Bold"/>
              </a:rPr>
              <a:t>with the impact of</a:t>
            </a:r>
          </a:p>
        </p:txBody>
      </p:sp>
      <p:sp>
        <p:nvSpPr>
          <p:cNvPr name="TextBox 138" id="138"/>
          <p:cNvSpPr txBox="true"/>
          <p:nvPr/>
        </p:nvSpPr>
        <p:spPr>
          <a:xfrm rot="0">
            <a:off x="273850" y="3433020"/>
            <a:ext cx="2354154" cy="421525"/>
          </a:xfrm>
          <a:prstGeom prst="rect">
            <a:avLst/>
          </a:prstGeom>
        </p:spPr>
        <p:txBody>
          <a:bodyPr anchor="t" rtlCol="false" tIns="0" lIns="0" bIns="0" rIns="0">
            <a:spAutoFit/>
          </a:bodyPr>
          <a:lstStyle/>
          <a:p>
            <a:pPr algn="ctr">
              <a:lnSpc>
                <a:spcPts val="3151"/>
              </a:lnSpc>
            </a:pPr>
            <a:r>
              <a:rPr lang="en-US" b="true" sz="3183" spc="-31">
                <a:solidFill>
                  <a:srgbClr val="E92427"/>
                </a:solidFill>
                <a:latin typeface="Montserrat Bold"/>
                <a:ea typeface="Montserrat Bold"/>
                <a:cs typeface="Montserrat Bold"/>
                <a:sym typeface="Montserrat Bold"/>
              </a:rPr>
              <a:t>INFLATION</a:t>
            </a:r>
          </a:p>
        </p:txBody>
      </p:sp>
      <p:sp>
        <p:nvSpPr>
          <p:cNvPr name="TextBox 139" id="139"/>
          <p:cNvSpPr txBox="true"/>
          <p:nvPr/>
        </p:nvSpPr>
        <p:spPr>
          <a:xfrm rot="0">
            <a:off x="273850" y="3757160"/>
            <a:ext cx="2338775" cy="236717"/>
          </a:xfrm>
          <a:prstGeom prst="rect">
            <a:avLst/>
          </a:prstGeom>
        </p:spPr>
        <p:txBody>
          <a:bodyPr anchor="t" rtlCol="false" tIns="0" lIns="0" bIns="0" rIns="0">
            <a:spAutoFit/>
          </a:bodyPr>
          <a:lstStyle/>
          <a:p>
            <a:pPr algn="ctr">
              <a:lnSpc>
                <a:spcPts val="1969"/>
              </a:lnSpc>
            </a:pPr>
            <a:r>
              <a:rPr lang="en-US" b="true" sz="1614" spc="-16">
                <a:solidFill>
                  <a:srgbClr val="000000"/>
                </a:solidFill>
                <a:latin typeface="Montserrat Bold"/>
                <a:ea typeface="Montserrat Bold"/>
                <a:cs typeface="Montserrat Bold"/>
                <a:sym typeface="Montserrat Bold"/>
              </a:rPr>
              <a:t>and pressure to keep</a:t>
            </a:r>
          </a:p>
        </p:txBody>
      </p:sp>
      <p:grpSp>
        <p:nvGrpSpPr>
          <p:cNvPr name="Group 140" id="140"/>
          <p:cNvGrpSpPr/>
          <p:nvPr/>
        </p:nvGrpSpPr>
        <p:grpSpPr>
          <a:xfrm rot="0">
            <a:off x="4204913" y="4591242"/>
            <a:ext cx="3332871" cy="2069641"/>
            <a:chOff x="0" y="0"/>
            <a:chExt cx="4443828" cy="2759521"/>
          </a:xfrm>
        </p:grpSpPr>
        <p:sp>
          <p:nvSpPr>
            <p:cNvPr name="TextBox 141" id="141"/>
            <p:cNvSpPr txBox="true"/>
            <p:nvPr/>
          </p:nvSpPr>
          <p:spPr>
            <a:xfrm rot="0">
              <a:off x="0" y="28575"/>
              <a:ext cx="4443828" cy="988569"/>
            </a:xfrm>
            <a:prstGeom prst="rect">
              <a:avLst/>
            </a:prstGeom>
          </p:spPr>
          <p:txBody>
            <a:bodyPr anchor="t" rtlCol="false" tIns="0" lIns="0" bIns="0" rIns="0">
              <a:spAutoFit/>
            </a:bodyPr>
            <a:lstStyle/>
            <a:p>
              <a:pPr algn="ctr">
                <a:lnSpc>
                  <a:spcPts val="1908"/>
                </a:lnSpc>
              </a:pPr>
              <a:r>
                <a:rPr lang="en-US" b="true" sz="1908">
                  <a:solidFill>
                    <a:srgbClr val="000000"/>
                  </a:solidFill>
                  <a:latin typeface="Montserrat Bold"/>
                  <a:ea typeface="Montserrat Bold"/>
                  <a:cs typeface="Montserrat Bold"/>
                  <a:sym typeface="Montserrat Bold"/>
                </a:rPr>
                <a:t>THE BUYING POWER OF THE BASIC ALLOTMENT HAS DECREASED BY</a:t>
              </a:r>
            </a:p>
          </p:txBody>
        </p:sp>
        <p:sp>
          <p:nvSpPr>
            <p:cNvPr name="TextBox 142" id="142"/>
            <p:cNvSpPr txBox="true"/>
            <p:nvPr/>
          </p:nvSpPr>
          <p:spPr>
            <a:xfrm rot="0">
              <a:off x="145789" y="976326"/>
              <a:ext cx="3999851" cy="1139468"/>
            </a:xfrm>
            <a:prstGeom prst="rect">
              <a:avLst/>
            </a:prstGeom>
          </p:spPr>
          <p:txBody>
            <a:bodyPr anchor="t" rtlCol="false" tIns="0" lIns="0" bIns="0" rIns="0">
              <a:spAutoFit/>
            </a:bodyPr>
            <a:lstStyle/>
            <a:p>
              <a:pPr algn="ctr">
                <a:lnSpc>
                  <a:spcPts val="6298"/>
                </a:lnSpc>
              </a:pPr>
              <a:r>
                <a:rPr lang="en-US" sz="6056">
                  <a:solidFill>
                    <a:srgbClr val="E92427"/>
                  </a:solidFill>
                  <a:latin typeface="Archivo Black"/>
                  <a:ea typeface="Archivo Black"/>
                  <a:cs typeface="Archivo Black"/>
                  <a:sym typeface="Archivo Black"/>
                </a:rPr>
                <a:t>$1 340</a:t>
              </a:r>
            </a:p>
          </p:txBody>
        </p:sp>
        <p:sp>
          <p:nvSpPr>
            <p:cNvPr name="TextBox 143" id="143"/>
            <p:cNvSpPr txBox="true"/>
            <p:nvPr/>
          </p:nvSpPr>
          <p:spPr>
            <a:xfrm rot="0">
              <a:off x="1604295" y="897083"/>
              <a:ext cx="470063" cy="1142778"/>
            </a:xfrm>
            <a:prstGeom prst="rect">
              <a:avLst/>
            </a:prstGeom>
          </p:spPr>
          <p:txBody>
            <a:bodyPr anchor="t" rtlCol="false" tIns="0" lIns="0" bIns="0" rIns="0">
              <a:spAutoFit/>
            </a:bodyPr>
            <a:lstStyle/>
            <a:p>
              <a:pPr algn="ctr">
                <a:lnSpc>
                  <a:spcPts val="6298"/>
                </a:lnSpc>
              </a:pPr>
              <a:r>
                <a:rPr lang="en-US" sz="6056">
                  <a:solidFill>
                    <a:srgbClr val="E92427"/>
                  </a:solidFill>
                  <a:latin typeface="Archivo Black"/>
                  <a:ea typeface="Archivo Black"/>
                  <a:cs typeface="Archivo Black"/>
                  <a:sym typeface="Archivo Black"/>
                </a:rPr>
                <a:t>,</a:t>
              </a:r>
            </a:p>
          </p:txBody>
        </p:sp>
        <p:sp>
          <p:nvSpPr>
            <p:cNvPr name="TextBox 144" id="144"/>
            <p:cNvSpPr txBox="true"/>
            <p:nvPr/>
          </p:nvSpPr>
          <p:spPr>
            <a:xfrm rot="0">
              <a:off x="221989" y="2088452"/>
              <a:ext cx="3999851" cy="671069"/>
            </a:xfrm>
            <a:prstGeom prst="rect">
              <a:avLst/>
            </a:prstGeom>
          </p:spPr>
          <p:txBody>
            <a:bodyPr anchor="t" rtlCol="false" tIns="0" lIns="0" bIns="0" rIns="0">
              <a:spAutoFit/>
            </a:bodyPr>
            <a:lstStyle/>
            <a:p>
              <a:pPr algn="ctr">
                <a:lnSpc>
                  <a:spcPts val="1908"/>
                </a:lnSpc>
              </a:pPr>
              <a:r>
                <a:rPr lang="en-US" b="true" sz="1908">
                  <a:solidFill>
                    <a:srgbClr val="000000"/>
                  </a:solidFill>
                  <a:latin typeface="Montserrat Bold"/>
                  <a:ea typeface="Montserrat Bold"/>
                  <a:cs typeface="Montserrat Bold"/>
                  <a:sym typeface="Montserrat Bold"/>
                </a:rPr>
                <a:t>SINCE 2020 AS A RESULT OF INFLATION </a:t>
              </a:r>
            </a:p>
          </p:txBody>
        </p:sp>
      </p:grpSp>
      <p:grpSp>
        <p:nvGrpSpPr>
          <p:cNvPr name="Group 145" id="145"/>
          <p:cNvGrpSpPr/>
          <p:nvPr/>
        </p:nvGrpSpPr>
        <p:grpSpPr>
          <a:xfrm rot="0">
            <a:off x="-369380" y="4463249"/>
            <a:ext cx="4255690" cy="2359788"/>
            <a:chOff x="0" y="0"/>
            <a:chExt cx="1621215" cy="898967"/>
          </a:xfrm>
        </p:grpSpPr>
        <p:sp>
          <p:nvSpPr>
            <p:cNvPr name="Freeform 146" id="146"/>
            <p:cNvSpPr/>
            <p:nvPr/>
          </p:nvSpPr>
          <p:spPr>
            <a:xfrm flipH="false" flipV="false" rot="0">
              <a:off x="0" y="0"/>
              <a:ext cx="1621215" cy="898967"/>
            </a:xfrm>
            <a:custGeom>
              <a:avLst/>
              <a:gdLst/>
              <a:ahLst/>
              <a:cxnLst/>
              <a:rect r="r" b="b" t="t" l="l"/>
              <a:pathLst>
                <a:path h="898967" w="1621215">
                  <a:moveTo>
                    <a:pt x="0" y="0"/>
                  </a:moveTo>
                  <a:lnTo>
                    <a:pt x="1621215" y="0"/>
                  </a:lnTo>
                  <a:lnTo>
                    <a:pt x="1621215" y="898967"/>
                  </a:lnTo>
                  <a:lnTo>
                    <a:pt x="0" y="898967"/>
                  </a:lnTo>
                  <a:close/>
                </a:path>
              </a:pathLst>
            </a:custGeom>
            <a:solidFill>
              <a:srgbClr val="336093"/>
            </a:solidFill>
          </p:spPr>
        </p:sp>
        <p:sp>
          <p:nvSpPr>
            <p:cNvPr name="TextBox 147" id="147"/>
            <p:cNvSpPr txBox="true"/>
            <p:nvPr/>
          </p:nvSpPr>
          <p:spPr>
            <a:xfrm>
              <a:off x="0" y="-38100"/>
              <a:ext cx="1621215" cy="937067"/>
            </a:xfrm>
            <a:prstGeom prst="rect">
              <a:avLst/>
            </a:prstGeom>
          </p:spPr>
          <p:txBody>
            <a:bodyPr anchor="ctr" rtlCol="false" tIns="23895" lIns="23895" bIns="23895" rIns="23895"/>
            <a:lstStyle/>
            <a:p>
              <a:pPr algn="ctr">
                <a:lnSpc>
                  <a:spcPts val="1909"/>
                </a:lnSpc>
                <a:spcBef>
                  <a:spcPct val="0"/>
                </a:spcBef>
              </a:pPr>
            </a:p>
          </p:txBody>
        </p:sp>
      </p:grpSp>
      <p:sp>
        <p:nvSpPr>
          <p:cNvPr name="TextBox 148" id="148"/>
          <p:cNvSpPr txBox="true"/>
          <p:nvPr/>
        </p:nvSpPr>
        <p:spPr>
          <a:xfrm rot="0">
            <a:off x="93305" y="4672910"/>
            <a:ext cx="3665344" cy="1929126"/>
          </a:xfrm>
          <a:prstGeom prst="rect">
            <a:avLst/>
          </a:prstGeom>
        </p:spPr>
        <p:txBody>
          <a:bodyPr anchor="t" rtlCol="false" tIns="0" lIns="0" bIns="0" rIns="0">
            <a:spAutoFit/>
          </a:bodyPr>
          <a:lstStyle/>
          <a:p>
            <a:pPr algn="ctr">
              <a:lnSpc>
                <a:spcPts val="2192"/>
              </a:lnSpc>
            </a:pPr>
            <a:r>
              <a:rPr lang="en-US" b="true" sz="1797" spc="-17">
                <a:solidFill>
                  <a:srgbClr val="FFFFFF"/>
                </a:solidFill>
                <a:latin typeface="Montserrat Bold"/>
                <a:ea typeface="Montserrat Bold"/>
                <a:cs typeface="Montserrat Bold"/>
                <a:sym typeface="Montserrat Bold"/>
              </a:rPr>
              <a:t>The basic allotment is the primary mechanism used to fund Texas public schools. Every increase in the basic allotment, triggers </a:t>
            </a:r>
            <a:r>
              <a:rPr lang="en-US" b="true" sz="1797" spc="-17">
                <a:solidFill>
                  <a:srgbClr val="C6D9ED"/>
                </a:solidFill>
                <a:latin typeface="Montserrat Bold"/>
                <a:ea typeface="Montserrat Bold"/>
                <a:cs typeface="Montserrat Bold"/>
                <a:sym typeface="Montserrat Bold"/>
              </a:rPr>
              <a:t>additional funding for key programs</a:t>
            </a:r>
            <a:r>
              <a:rPr lang="en-US" b="true" sz="1797" spc="-17">
                <a:solidFill>
                  <a:srgbClr val="FFFFFF"/>
                </a:solidFill>
                <a:latin typeface="Montserrat Bold"/>
                <a:ea typeface="Montserrat Bold"/>
                <a:cs typeface="Montserrat Bold"/>
                <a:sym typeface="Montserrat Bold"/>
              </a:rPr>
              <a:t> and state priorities.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886200" y="-402209"/>
            <a:ext cx="4125221" cy="6475041"/>
            <a:chOff x="0" y="0"/>
            <a:chExt cx="1571513" cy="2466682"/>
          </a:xfrm>
        </p:grpSpPr>
        <p:sp>
          <p:nvSpPr>
            <p:cNvPr name="Freeform 3" id="3"/>
            <p:cNvSpPr/>
            <p:nvPr/>
          </p:nvSpPr>
          <p:spPr>
            <a:xfrm flipH="false" flipV="false" rot="0">
              <a:off x="0" y="0"/>
              <a:ext cx="1571513" cy="2466682"/>
            </a:xfrm>
            <a:custGeom>
              <a:avLst/>
              <a:gdLst/>
              <a:ahLst/>
              <a:cxnLst/>
              <a:rect r="r" b="b" t="t" l="l"/>
              <a:pathLst>
                <a:path h="2466682" w="1571513">
                  <a:moveTo>
                    <a:pt x="0" y="0"/>
                  </a:moveTo>
                  <a:lnTo>
                    <a:pt x="1571513" y="0"/>
                  </a:lnTo>
                  <a:lnTo>
                    <a:pt x="1571513" y="2466682"/>
                  </a:lnTo>
                  <a:lnTo>
                    <a:pt x="0" y="2466682"/>
                  </a:lnTo>
                  <a:close/>
                </a:path>
              </a:pathLst>
            </a:custGeom>
            <a:solidFill>
              <a:srgbClr val="C6D9ED"/>
            </a:solidFill>
          </p:spPr>
        </p:sp>
        <p:sp>
          <p:nvSpPr>
            <p:cNvPr name="TextBox 4" id="4"/>
            <p:cNvSpPr txBox="true"/>
            <p:nvPr/>
          </p:nvSpPr>
          <p:spPr>
            <a:xfrm>
              <a:off x="0" y="-38100"/>
              <a:ext cx="1571513" cy="2504782"/>
            </a:xfrm>
            <a:prstGeom prst="rect">
              <a:avLst/>
            </a:prstGeom>
          </p:spPr>
          <p:txBody>
            <a:bodyPr anchor="ctr" rtlCol="false" tIns="23895" lIns="23895" bIns="23895" rIns="23895"/>
            <a:lstStyle/>
            <a:p>
              <a:pPr algn="ctr">
                <a:lnSpc>
                  <a:spcPts val="1909"/>
                </a:lnSpc>
                <a:spcBef>
                  <a:spcPct val="0"/>
                </a:spcBef>
              </a:pPr>
            </a:p>
          </p:txBody>
        </p:sp>
      </p:grpSp>
      <p:grpSp>
        <p:nvGrpSpPr>
          <p:cNvPr name="Group 5" id="5"/>
          <p:cNvGrpSpPr/>
          <p:nvPr/>
        </p:nvGrpSpPr>
        <p:grpSpPr>
          <a:xfrm rot="0">
            <a:off x="-369380" y="4102220"/>
            <a:ext cx="8675314" cy="2218263"/>
            <a:chOff x="0" y="0"/>
            <a:chExt cx="3304882" cy="845053"/>
          </a:xfrm>
        </p:grpSpPr>
        <p:sp>
          <p:nvSpPr>
            <p:cNvPr name="Freeform 6" id="6"/>
            <p:cNvSpPr/>
            <p:nvPr/>
          </p:nvSpPr>
          <p:spPr>
            <a:xfrm flipH="false" flipV="false" rot="0">
              <a:off x="0" y="0"/>
              <a:ext cx="3304882" cy="845053"/>
            </a:xfrm>
            <a:custGeom>
              <a:avLst/>
              <a:gdLst/>
              <a:ahLst/>
              <a:cxnLst/>
              <a:rect r="r" b="b" t="t" l="l"/>
              <a:pathLst>
                <a:path h="845053" w="3304882">
                  <a:moveTo>
                    <a:pt x="0" y="0"/>
                  </a:moveTo>
                  <a:lnTo>
                    <a:pt x="3304882" y="0"/>
                  </a:lnTo>
                  <a:lnTo>
                    <a:pt x="3304882" y="845053"/>
                  </a:lnTo>
                  <a:lnTo>
                    <a:pt x="0" y="845053"/>
                  </a:lnTo>
                  <a:close/>
                </a:path>
              </a:pathLst>
            </a:custGeom>
            <a:solidFill>
              <a:srgbClr val="336093"/>
            </a:solidFill>
          </p:spPr>
        </p:sp>
        <p:sp>
          <p:nvSpPr>
            <p:cNvPr name="TextBox 7" id="7"/>
            <p:cNvSpPr txBox="true"/>
            <p:nvPr/>
          </p:nvSpPr>
          <p:spPr>
            <a:xfrm>
              <a:off x="0" y="-38100"/>
              <a:ext cx="3304882" cy="883153"/>
            </a:xfrm>
            <a:prstGeom prst="rect">
              <a:avLst/>
            </a:prstGeom>
          </p:spPr>
          <p:txBody>
            <a:bodyPr anchor="ctr" rtlCol="false" tIns="23895" lIns="23895" bIns="23895" rIns="23895"/>
            <a:lstStyle/>
            <a:p>
              <a:pPr algn="ctr">
                <a:lnSpc>
                  <a:spcPts val="1909"/>
                </a:lnSpc>
                <a:spcBef>
                  <a:spcPct val="0"/>
                </a:spcBef>
              </a:pPr>
            </a:p>
          </p:txBody>
        </p:sp>
      </p:grpSp>
      <p:grpSp>
        <p:nvGrpSpPr>
          <p:cNvPr name="Group 8" id="8"/>
          <p:cNvGrpSpPr/>
          <p:nvPr/>
        </p:nvGrpSpPr>
        <p:grpSpPr>
          <a:xfrm rot="0">
            <a:off x="-171215" y="-173974"/>
            <a:ext cx="8190858" cy="1625254"/>
            <a:chOff x="0" y="0"/>
            <a:chExt cx="3120327" cy="619145"/>
          </a:xfrm>
        </p:grpSpPr>
        <p:sp>
          <p:nvSpPr>
            <p:cNvPr name="Freeform 9" id="9"/>
            <p:cNvSpPr/>
            <p:nvPr/>
          </p:nvSpPr>
          <p:spPr>
            <a:xfrm flipH="false" flipV="false" rot="0">
              <a:off x="0" y="0"/>
              <a:ext cx="3120327" cy="619145"/>
            </a:xfrm>
            <a:custGeom>
              <a:avLst/>
              <a:gdLst/>
              <a:ahLst/>
              <a:cxnLst/>
              <a:rect r="r" b="b" t="t" l="l"/>
              <a:pathLst>
                <a:path h="619145" w="3120327">
                  <a:moveTo>
                    <a:pt x="0" y="0"/>
                  </a:moveTo>
                  <a:lnTo>
                    <a:pt x="3120327" y="0"/>
                  </a:lnTo>
                  <a:lnTo>
                    <a:pt x="3120327" y="619145"/>
                  </a:lnTo>
                  <a:lnTo>
                    <a:pt x="0" y="619145"/>
                  </a:lnTo>
                  <a:close/>
                </a:path>
              </a:pathLst>
            </a:custGeom>
            <a:solidFill>
              <a:srgbClr val="000000">
                <a:alpha val="69804"/>
              </a:srgbClr>
            </a:solidFill>
          </p:spPr>
        </p:sp>
        <p:sp>
          <p:nvSpPr>
            <p:cNvPr name="TextBox 10" id="10"/>
            <p:cNvSpPr txBox="true"/>
            <p:nvPr/>
          </p:nvSpPr>
          <p:spPr>
            <a:xfrm>
              <a:off x="0" y="-38100"/>
              <a:ext cx="3120327" cy="657245"/>
            </a:xfrm>
            <a:prstGeom prst="rect">
              <a:avLst/>
            </a:prstGeom>
          </p:spPr>
          <p:txBody>
            <a:bodyPr anchor="ctr" rtlCol="false" tIns="23895" lIns="23895" bIns="23895" rIns="23895"/>
            <a:lstStyle/>
            <a:p>
              <a:pPr algn="ctr">
                <a:lnSpc>
                  <a:spcPts val="1909"/>
                </a:lnSpc>
                <a:spcBef>
                  <a:spcPct val="0"/>
                </a:spcBef>
              </a:pPr>
            </a:p>
          </p:txBody>
        </p:sp>
      </p:grpSp>
      <p:sp>
        <p:nvSpPr>
          <p:cNvPr name="Freeform 11" id="11"/>
          <p:cNvSpPr/>
          <p:nvPr/>
        </p:nvSpPr>
        <p:spPr>
          <a:xfrm flipH="false" flipV="false" rot="0">
            <a:off x="0" y="-173974"/>
            <a:ext cx="7772400" cy="1625254"/>
          </a:xfrm>
          <a:custGeom>
            <a:avLst/>
            <a:gdLst/>
            <a:ahLst/>
            <a:cxnLst/>
            <a:rect r="r" b="b" t="t" l="l"/>
            <a:pathLst>
              <a:path h="1625254" w="7772400">
                <a:moveTo>
                  <a:pt x="0" y="0"/>
                </a:moveTo>
                <a:lnTo>
                  <a:pt x="7772400" y="0"/>
                </a:lnTo>
                <a:lnTo>
                  <a:pt x="7772400" y="1625255"/>
                </a:lnTo>
                <a:lnTo>
                  <a:pt x="0" y="1625255"/>
                </a:lnTo>
                <a:lnTo>
                  <a:pt x="0" y="0"/>
                </a:lnTo>
                <a:close/>
              </a:path>
            </a:pathLst>
          </a:custGeom>
          <a:blipFill>
            <a:blip r:embed="rId3">
              <a:alphaModFix amt="36000"/>
            </a:blip>
            <a:stretch>
              <a:fillRect l="0" t="-105638" r="0" b="-112767"/>
            </a:stretch>
          </a:blipFill>
        </p:spPr>
      </p:sp>
      <p:sp>
        <p:nvSpPr>
          <p:cNvPr name="Freeform 12" id="12"/>
          <p:cNvSpPr/>
          <p:nvPr/>
        </p:nvSpPr>
        <p:spPr>
          <a:xfrm flipH="false" flipV="false" rot="0">
            <a:off x="-28605" y="-21124"/>
            <a:ext cx="7829830" cy="1300858"/>
          </a:xfrm>
          <a:custGeom>
            <a:avLst/>
            <a:gdLst/>
            <a:ahLst/>
            <a:cxnLst/>
            <a:rect r="r" b="b" t="t" l="l"/>
            <a:pathLst>
              <a:path h="1300858" w="7829830">
                <a:moveTo>
                  <a:pt x="0" y="0"/>
                </a:moveTo>
                <a:lnTo>
                  <a:pt x="7829830" y="0"/>
                </a:lnTo>
                <a:lnTo>
                  <a:pt x="7829830" y="1300858"/>
                </a:lnTo>
                <a:lnTo>
                  <a:pt x="0" y="1300858"/>
                </a:lnTo>
                <a:lnTo>
                  <a:pt x="0" y="0"/>
                </a:lnTo>
                <a:close/>
              </a:path>
            </a:pathLst>
          </a:custGeom>
          <a:blipFill>
            <a:blip r:embed="rId4"/>
            <a:stretch>
              <a:fillRect l="-17845" t="-125434" r="-20110" b="-4987"/>
            </a:stretch>
          </a:blipFill>
        </p:spPr>
      </p:sp>
      <p:sp>
        <p:nvSpPr>
          <p:cNvPr name="Freeform 13" id="13"/>
          <p:cNvSpPr/>
          <p:nvPr/>
        </p:nvSpPr>
        <p:spPr>
          <a:xfrm flipH="false" flipV="false" rot="0">
            <a:off x="4080557" y="4885143"/>
            <a:ext cx="701708" cy="644694"/>
          </a:xfrm>
          <a:custGeom>
            <a:avLst/>
            <a:gdLst/>
            <a:ahLst/>
            <a:cxnLst/>
            <a:rect r="r" b="b" t="t" l="l"/>
            <a:pathLst>
              <a:path h="644694" w="701708">
                <a:moveTo>
                  <a:pt x="0" y="0"/>
                </a:moveTo>
                <a:lnTo>
                  <a:pt x="701708" y="0"/>
                </a:lnTo>
                <a:lnTo>
                  <a:pt x="701708" y="644694"/>
                </a:lnTo>
                <a:lnTo>
                  <a:pt x="0" y="64469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4" id="14"/>
          <p:cNvSpPr/>
          <p:nvPr/>
        </p:nvSpPr>
        <p:spPr>
          <a:xfrm flipH="false" flipV="false" rot="0">
            <a:off x="5095258" y="4885143"/>
            <a:ext cx="644607" cy="644607"/>
          </a:xfrm>
          <a:custGeom>
            <a:avLst/>
            <a:gdLst/>
            <a:ahLst/>
            <a:cxnLst/>
            <a:rect r="r" b="b" t="t" l="l"/>
            <a:pathLst>
              <a:path h="644607" w="644607">
                <a:moveTo>
                  <a:pt x="0" y="0"/>
                </a:moveTo>
                <a:lnTo>
                  <a:pt x="644607" y="0"/>
                </a:lnTo>
                <a:lnTo>
                  <a:pt x="644607" y="644607"/>
                </a:lnTo>
                <a:lnTo>
                  <a:pt x="0" y="64460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5" id="15"/>
          <p:cNvSpPr/>
          <p:nvPr/>
        </p:nvSpPr>
        <p:spPr>
          <a:xfrm flipH="false" flipV="false" rot="0">
            <a:off x="5960187" y="4885143"/>
            <a:ext cx="644607" cy="644607"/>
          </a:xfrm>
          <a:custGeom>
            <a:avLst/>
            <a:gdLst/>
            <a:ahLst/>
            <a:cxnLst/>
            <a:rect r="r" b="b" t="t" l="l"/>
            <a:pathLst>
              <a:path h="644607" w="644607">
                <a:moveTo>
                  <a:pt x="0" y="0"/>
                </a:moveTo>
                <a:lnTo>
                  <a:pt x="644608" y="0"/>
                </a:lnTo>
                <a:lnTo>
                  <a:pt x="644608" y="644607"/>
                </a:lnTo>
                <a:lnTo>
                  <a:pt x="0" y="64460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6" id="16"/>
          <p:cNvSpPr/>
          <p:nvPr/>
        </p:nvSpPr>
        <p:spPr>
          <a:xfrm flipH="false" flipV="false" rot="0">
            <a:off x="6859724" y="4885056"/>
            <a:ext cx="681315" cy="644694"/>
          </a:xfrm>
          <a:custGeom>
            <a:avLst/>
            <a:gdLst/>
            <a:ahLst/>
            <a:cxnLst/>
            <a:rect r="r" b="b" t="t" l="l"/>
            <a:pathLst>
              <a:path h="644694" w="681315">
                <a:moveTo>
                  <a:pt x="0" y="0"/>
                </a:moveTo>
                <a:lnTo>
                  <a:pt x="681315" y="0"/>
                </a:lnTo>
                <a:lnTo>
                  <a:pt x="681315" y="644694"/>
                </a:lnTo>
                <a:lnTo>
                  <a:pt x="0" y="64469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nvGrpSpPr>
          <p:cNvPr name="Group 17" id="17"/>
          <p:cNvGrpSpPr/>
          <p:nvPr/>
        </p:nvGrpSpPr>
        <p:grpSpPr>
          <a:xfrm rot="0">
            <a:off x="325602" y="1659793"/>
            <a:ext cx="3301108" cy="2337652"/>
            <a:chOff x="0" y="0"/>
            <a:chExt cx="4401478" cy="3116869"/>
          </a:xfrm>
        </p:grpSpPr>
        <p:sp>
          <p:nvSpPr>
            <p:cNvPr name="TextBox 18" id="18"/>
            <p:cNvSpPr txBox="true"/>
            <p:nvPr/>
          </p:nvSpPr>
          <p:spPr>
            <a:xfrm rot="0">
              <a:off x="1483158" y="53129"/>
              <a:ext cx="2918320" cy="1251939"/>
            </a:xfrm>
            <a:prstGeom prst="rect">
              <a:avLst/>
            </a:prstGeom>
          </p:spPr>
          <p:txBody>
            <a:bodyPr anchor="t" rtlCol="false" tIns="0" lIns="0" bIns="0" rIns="0">
              <a:spAutoFit/>
            </a:bodyPr>
            <a:lstStyle/>
            <a:p>
              <a:pPr algn="l">
                <a:lnSpc>
                  <a:spcPts val="1493"/>
                </a:lnSpc>
              </a:pPr>
              <a:r>
                <a:rPr lang="en-US" sz="1493" b="true">
                  <a:solidFill>
                    <a:srgbClr val="000000"/>
                  </a:solidFill>
                  <a:latin typeface="Montserrat Bold"/>
                  <a:ea typeface="Montserrat Bold"/>
                  <a:cs typeface="Montserrat Bold"/>
                  <a:sym typeface="Montserrat Bold"/>
                </a:rPr>
                <a:t>SCHOOL DISTRICT COSTS EXCEED STATE FUNDING FOR SEVERAL IMPORTANT AREAS STATEWIDE</a:t>
              </a:r>
            </a:p>
          </p:txBody>
        </p:sp>
        <p:grpSp>
          <p:nvGrpSpPr>
            <p:cNvPr name="Group 19" id="19"/>
            <p:cNvGrpSpPr/>
            <p:nvPr/>
          </p:nvGrpSpPr>
          <p:grpSpPr>
            <a:xfrm rot="0">
              <a:off x="149364" y="1415456"/>
              <a:ext cx="1218927" cy="394892"/>
              <a:chOff x="0" y="0"/>
              <a:chExt cx="1237243" cy="400826"/>
            </a:xfrm>
          </p:grpSpPr>
          <p:sp>
            <p:nvSpPr>
              <p:cNvPr name="Freeform 20" id="20"/>
              <p:cNvSpPr/>
              <p:nvPr/>
            </p:nvSpPr>
            <p:spPr>
              <a:xfrm flipH="false" flipV="false" rot="0">
                <a:off x="0" y="0"/>
                <a:ext cx="1237243" cy="400826"/>
              </a:xfrm>
              <a:custGeom>
                <a:avLst/>
                <a:gdLst/>
                <a:ahLst/>
                <a:cxnLst/>
                <a:rect r="r" b="b" t="t" l="l"/>
                <a:pathLst>
                  <a:path h="400826" w="1237243">
                    <a:moveTo>
                      <a:pt x="0" y="0"/>
                    </a:moveTo>
                    <a:lnTo>
                      <a:pt x="1237243" y="0"/>
                    </a:lnTo>
                    <a:lnTo>
                      <a:pt x="1237243" y="400826"/>
                    </a:lnTo>
                    <a:lnTo>
                      <a:pt x="0" y="400826"/>
                    </a:lnTo>
                    <a:close/>
                  </a:path>
                </a:pathLst>
              </a:custGeom>
              <a:solidFill>
                <a:srgbClr val="5A5A5A"/>
              </a:solidFill>
            </p:spPr>
          </p:sp>
          <p:sp>
            <p:nvSpPr>
              <p:cNvPr name="TextBox 21" id="21"/>
              <p:cNvSpPr txBox="true"/>
              <p:nvPr/>
            </p:nvSpPr>
            <p:spPr>
              <a:xfrm>
                <a:off x="0" y="-19050"/>
                <a:ext cx="1237243" cy="419876"/>
              </a:xfrm>
              <a:prstGeom prst="rect">
                <a:avLst/>
              </a:prstGeom>
            </p:spPr>
            <p:txBody>
              <a:bodyPr anchor="ctr" rtlCol="false" tIns="23669" lIns="23669" bIns="23669" rIns="23669"/>
              <a:lstStyle/>
              <a:p>
                <a:pPr algn="ctr">
                  <a:lnSpc>
                    <a:spcPts val="1150"/>
                  </a:lnSpc>
                </a:pPr>
              </a:p>
            </p:txBody>
          </p:sp>
        </p:grpSp>
        <p:grpSp>
          <p:nvGrpSpPr>
            <p:cNvPr name="Group 22" id="22"/>
            <p:cNvGrpSpPr/>
            <p:nvPr/>
          </p:nvGrpSpPr>
          <p:grpSpPr>
            <a:xfrm rot="0">
              <a:off x="149364" y="1963677"/>
              <a:ext cx="1218927" cy="394892"/>
              <a:chOff x="0" y="0"/>
              <a:chExt cx="1237243" cy="400826"/>
            </a:xfrm>
          </p:grpSpPr>
          <p:sp>
            <p:nvSpPr>
              <p:cNvPr name="Freeform 23" id="23"/>
              <p:cNvSpPr/>
              <p:nvPr/>
            </p:nvSpPr>
            <p:spPr>
              <a:xfrm flipH="false" flipV="false" rot="0">
                <a:off x="0" y="0"/>
                <a:ext cx="1237243" cy="400826"/>
              </a:xfrm>
              <a:custGeom>
                <a:avLst/>
                <a:gdLst/>
                <a:ahLst/>
                <a:cxnLst/>
                <a:rect r="r" b="b" t="t" l="l"/>
                <a:pathLst>
                  <a:path h="400826" w="1237243">
                    <a:moveTo>
                      <a:pt x="0" y="0"/>
                    </a:moveTo>
                    <a:lnTo>
                      <a:pt x="1237243" y="0"/>
                    </a:lnTo>
                    <a:lnTo>
                      <a:pt x="1237243" y="400826"/>
                    </a:lnTo>
                    <a:lnTo>
                      <a:pt x="0" y="400826"/>
                    </a:lnTo>
                    <a:close/>
                  </a:path>
                </a:pathLst>
              </a:custGeom>
              <a:solidFill>
                <a:srgbClr val="5A5A5A"/>
              </a:solidFill>
            </p:spPr>
          </p:sp>
          <p:sp>
            <p:nvSpPr>
              <p:cNvPr name="TextBox 24" id="24"/>
              <p:cNvSpPr txBox="true"/>
              <p:nvPr/>
            </p:nvSpPr>
            <p:spPr>
              <a:xfrm>
                <a:off x="0" y="-19050"/>
                <a:ext cx="1237243" cy="419876"/>
              </a:xfrm>
              <a:prstGeom prst="rect">
                <a:avLst/>
              </a:prstGeom>
            </p:spPr>
            <p:txBody>
              <a:bodyPr anchor="ctr" rtlCol="false" tIns="23669" lIns="23669" bIns="23669" rIns="23669"/>
              <a:lstStyle/>
              <a:p>
                <a:pPr algn="ctr">
                  <a:lnSpc>
                    <a:spcPts val="1150"/>
                  </a:lnSpc>
                </a:pPr>
              </a:p>
            </p:txBody>
          </p:sp>
        </p:grpSp>
        <p:grpSp>
          <p:nvGrpSpPr>
            <p:cNvPr name="Group 25" id="25"/>
            <p:cNvGrpSpPr/>
            <p:nvPr/>
          </p:nvGrpSpPr>
          <p:grpSpPr>
            <a:xfrm rot="0">
              <a:off x="0" y="2496773"/>
              <a:ext cx="1368291" cy="394892"/>
              <a:chOff x="0" y="0"/>
              <a:chExt cx="1388852" cy="400826"/>
            </a:xfrm>
          </p:grpSpPr>
          <p:sp>
            <p:nvSpPr>
              <p:cNvPr name="Freeform 26" id="26"/>
              <p:cNvSpPr/>
              <p:nvPr/>
            </p:nvSpPr>
            <p:spPr>
              <a:xfrm flipH="false" flipV="false" rot="0">
                <a:off x="0" y="0"/>
                <a:ext cx="1388852" cy="400826"/>
              </a:xfrm>
              <a:custGeom>
                <a:avLst/>
                <a:gdLst/>
                <a:ahLst/>
                <a:cxnLst/>
                <a:rect r="r" b="b" t="t" l="l"/>
                <a:pathLst>
                  <a:path h="400826" w="1388852">
                    <a:moveTo>
                      <a:pt x="0" y="0"/>
                    </a:moveTo>
                    <a:lnTo>
                      <a:pt x="1388852" y="0"/>
                    </a:lnTo>
                    <a:lnTo>
                      <a:pt x="1388852" y="400826"/>
                    </a:lnTo>
                    <a:lnTo>
                      <a:pt x="0" y="400826"/>
                    </a:lnTo>
                    <a:close/>
                  </a:path>
                </a:pathLst>
              </a:custGeom>
              <a:solidFill>
                <a:srgbClr val="5A5A5A"/>
              </a:solidFill>
            </p:spPr>
          </p:sp>
          <p:sp>
            <p:nvSpPr>
              <p:cNvPr name="TextBox 27" id="27"/>
              <p:cNvSpPr txBox="true"/>
              <p:nvPr/>
            </p:nvSpPr>
            <p:spPr>
              <a:xfrm>
                <a:off x="0" y="-19050"/>
                <a:ext cx="1388852" cy="419876"/>
              </a:xfrm>
              <a:prstGeom prst="rect">
                <a:avLst/>
              </a:prstGeom>
            </p:spPr>
            <p:txBody>
              <a:bodyPr anchor="ctr" rtlCol="false" tIns="23669" lIns="23669" bIns="23669" rIns="23669"/>
              <a:lstStyle/>
              <a:p>
                <a:pPr algn="ctr">
                  <a:lnSpc>
                    <a:spcPts val="1150"/>
                  </a:lnSpc>
                </a:pPr>
              </a:p>
            </p:txBody>
          </p:sp>
        </p:grpSp>
        <p:sp>
          <p:nvSpPr>
            <p:cNvPr name="TextBox 28" id="28"/>
            <p:cNvSpPr txBox="true"/>
            <p:nvPr/>
          </p:nvSpPr>
          <p:spPr>
            <a:xfrm rot="0">
              <a:off x="158714" y="1444031"/>
              <a:ext cx="1156992" cy="366335"/>
            </a:xfrm>
            <a:prstGeom prst="rect">
              <a:avLst/>
            </a:prstGeom>
          </p:spPr>
          <p:txBody>
            <a:bodyPr anchor="t" rtlCol="false" tIns="0" lIns="0" bIns="0" rIns="0">
              <a:spAutoFit/>
            </a:bodyPr>
            <a:lstStyle/>
            <a:p>
              <a:pPr algn="r">
                <a:lnSpc>
                  <a:spcPts val="2030"/>
                </a:lnSpc>
              </a:pPr>
              <a:r>
                <a:rPr lang="en-US" sz="1952">
                  <a:solidFill>
                    <a:srgbClr val="FFFFFF"/>
                  </a:solidFill>
                  <a:latin typeface="Archivo Black"/>
                  <a:ea typeface="Archivo Black"/>
                  <a:cs typeface="Archivo Black"/>
                  <a:sym typeface="Archivo Black"/>
                </a:rPr>
                <a:t>-$2.2B</a:t>
              </a:r>
            </a:p>
          </p:txBody>
        </p:sp>
        <p:sp>
          <p:nvSpPr>
            <p:cNvPr name="Freeform 29" id="29"/>
            <p:cNvSpPr/>
            <p:nvPr/>
          </p:nvSpPr>
          <p:spPr>
            <a:xfrm flipH="false" flipV="false" rot="0">
              <a:off x="149364" y="1810347"/>
              <a:ext cx="1218927" cy="208501"/>
            </a:xfrm>
            <a:custGeom>
              <a:avLst/>
              <a:gdLst/>
              <a:ahLst/>
              <a:cxnLst/>
              <a:rect r="r" b="b" t="t" l="l"/>
              <a:pathLst>
                <a:path h="208501" w="1218927">
                  <a:moveTo>
                    <a:pt x="0" y="0"/>
                  </a:moveTo>
                  <a:lnTo>
                    <a:pt x="1218927" y="0"/>
                  </a:lnTo>
                  <a:lnTo>
                    <a:pt x="1218927" y="208502"/>
                  </a:lnTo>
                  <a:lnTo>
                    <a:pt x="0" y="208502"/>
                  </a:lnTo>
                  <a:lnTo>
                    <a:pt x="0" y="0"/>
                  </a:lnTo>
                  <a:close/>
                </a:path>
              </a:pathLst>
            </a:custGeom>
            <a:blipFill>
              <a:blip r:embed="rId13">
                <a:alphaModFix amt="60000"/>
              </a:blip>
              <a:stretch>
                <a:fillRect l="-2329" t="0" r="-2934" b="0"/>
              </a:stretch>
            </a:blipFill>
          </p:spPr>
        </p:sp>
        <p:sp>
          <p:nvSpPr>
            <p:cNvPr name="TextBox 30" id="30"/>
            <p:cNvSpPr txBox="true"/>
            <p:nvPr/>
          </p:nvSpPr>
          <p:spPr>
            <a:xfrm rot="0">
              <a:off x="1483158" y="1464351"/>
              <a:ext cx="2383563" cy="306627"/>
            </a:xfrm>
            <a:prstGeom prst="rect">
              <a:avLst/>
            </a:prstGeom>
          </p:spPr>
          <p:txBody>
            <a:bodyPr anchor="t" rtlCol="false" tIns="0" lIns="0" bIns="0" rIns="0">
              <a:spAutoFit/>
            </a:bodyPr>
            <a:lstStyle/>
            <a:p>
              <a:pPr algn="l">
                <a:lnSpc>
                  <a:spcPts val="1620"/>
                </a:lnSpc>
              </a:pPr>
              <a:r>
                <a:rPr lang="en-US" sz="1558" b="true">
                  <a:solidFill>
                    <a:srgbClr val="000000"/>
                  </a:solidFill>
                  <a:latin typeface="Roboto Bold"/>
                  <a:ea typeface="Roboto Bold"/>
                  <a:cs typeface="Roboto Bold"/>
                  <a:sym typeface="Roboto Bold"/>
                </a:rPr>
                <a:t>S</a:t>
              </a:r>
              <a:r>
                <a:rPr lang="en-US" sz="1558" b="true">
                  <a:solidFill>
                    <a:srgbClr val="000000"/>
                  </a:solidFill>
                  <a:latin typeface="Roboto Bold"/>
                  <a:ea typeface="Roboto Bold"/>
                  <a:cs typeface="Roboto Bold"/>
                  <a:sym typeface="Roboto Bold"/>
                </a:rPr>
                <a:t>pecial Education</a:t>
              </a:r>
            </a:p>
          </p:txBody>
        </p:sp>
        <p:sp>
          <p:nvSpPr>
            <p:cNvPr name="TextBox 31" id="31"/>
            <p:cNvSpPr txBox="true"/>
            <p:nvPr/>
          </p:nvSpPr>
          <p:spPr>
            <a:xfrm rot="0">
              <a:off x="0" y="2525348"/>
              <a:ext cx="1335837" cy="366349"/>
            </a:xfrm>
            <a:prstGeom prst="rect">
              <a:avLst/>
            </a:prstGeom>
          </p:spPr>
          <p:txBody>
            <a:bodyPr anchor="t" rtlCol="false" tIns="0" lIns="0" bIns="0" rIns="0">
              <a:spAutoFit/>
            </a:bodyPr>
            <a:lstStyle/>
            <a:p>
              <a:pPr algn="r">
                <a:lnSpc>
                  <a:spcPts val="2030"/>
                </a:lnSpc>
              </a:pPr>
              <a:r>
                <a:rPr lang="en-US" sz="1952">
                  <a:solidFill>
                    <a:srgbClr val="FFFFFF"/>
                  </a:solidFill>
                  <a:latin typeface="Archivo Black"/>
                  <a:ea typeface="Archivo Black"/>
                  <a:cs typeface="Archivo Black"/>
                  <a:sym typeface="Archivo Black"/>
                </a:rPr>
                <a:t>-$747M</a:t>
              </a:r>
            </a:p>
          </p:txBody>
        </p:sp>
        <p:sp>
          <p:nvSpPr>
            <p:cNvPr name="TextBox 32" id="32"/>
            <p:cNvSpPr txBox="true"/>
            <p:nvPr/>
          </p:nvSpPr>
          <p:spPr>
            <a:xfrm rot="0">
              <a:off x="1505808" y="2545668"/>
              <a:ext cx="2383563" cy="306627"/>
            </a:xfrm>
            <a:prstGeom prst="rect">
              <a:avLst/>
            </a:prstGeom>
          </p:spPr>
          <p:txBody>
            <a:bodyPr anchor="t" rtlCol="false" tIns="0" lIns="0" bIns="0" rIns="0">
              <a:spAutoFit/>
            </a:bodyPr>
            <a:lstStyle/>
            <a:p>
              <a:pPr algn="l">
                <a:lnSpc>
                  <a:spcPts val="1620"/>
                </a:lnSpc>
              </a:pPr>
              <a:r>
                <a:rPr lang="en-US" sz="1558" b="true">
                  <a:solidFill>
                    <a:srgbClr val="000000"/>
                  </a:solidFill>
                  <a:latin typeface="Roboto Bold"/>
                  <a:ea typeface="Roboto Bold"/>
                  <a:cs typeface="Roboto Bold"/>
                  <a:sym typeface="Roboto Bold"/>
                </a:rPr>
                <a:t>Safety &amp; Security</a:t>
              </a:r>
            </a:p>
          </p:txBody>
        </p:sp>
        <p:sp>
          <p:nvSpPr>
            <p:cNvPr name="TextBox 33" id="33"/>
            <p:cNvSpPr txBox="true"/>
            <p:nvPr/>
          </p:nvSpPr>
          <p:spPr>
            <a:xfrm rot="0">
              <a:off x="166343" y="1992618"/>
              <a:ext cx="1149364" cy="366349"/>
            </a:xfrm>
            <a:prstGeom prst="rect">
              <a:avLst/>
            </a:prstGeom>
          </p:spPr>
          <p:txBody>
            <a:bodyPr anchor="t" rtlCol="false" tIns="0" lIns="0" bIns="0" rIns="0">
              <a:spAutoFit/>
            </a:bodyPr>
            <a:lstStyle/>
            <a:p>
              <a:pPr algn="r">
                <a:lnSpc>
                  <a:spcPts val="2030"/>
                </a:lnSpc>
              </a:pPr>
              <a:r>
                <a:rPr lang="en-US" sz="1952">
                  <a:solidFill>
                    <a:srgbClr val="FFFFFF"/>
                  </a:solidFill>
                  <a:latin typeface="Archivo Black"/>
                  <a:ea typeface="Archivo Black"/>
                  <a:cs typeface="Archivo Black"/>
                  <a:sym typeface="Archivo Black"/>
                </a:rPr>
                <a:t>-$1.6B</a:t>
              </a:r>
            </a:p>
          </p:txBody>
        </p:sp>
        <p:sp>
          <p:nvSpPr>
            <p:cNvPr name="TextBox 34" id="34"/>
            <p:cNvSpPr txBox="true"/>
            <p:nvPr/>
          </p:nvSpPr>
          <p:spPr>
            <a:xfrm rot="0">
              <a:off x="1505808" y="2012572"/>
              <a:ext cx="2383563" cy="306627"/>
            </a:xfrm>
            <a:prstGeom prst="rect">
              <a:avLst/>
            </a:prstGeom>
          </p:spPr>
          <p:txBody>
            <a:bodyPr anchor="t" rtlCol="false" tIns="0" lIns="0" bIns="0" rIns="0">
              <a:spAutoFit/>
            </a:bodyPr>
            <a:lstStyle/>
            <a:p>
              <a:pPr algn="l">
                <a:lnSpc>
                  <a:spcPts val="1620"/>
                </a:lnSpc>
              </a:pPr>
              <a:r>
                <a:rPr lang="en-US" sz="1558" b="true">
                  <a:solidFill>
                    <a:srgbClr val="000000"/>
                  </a:solidFill>
                  <a:latin typeface="Roboto Bold"/>
                  <a:ea typeface="Roboto Bold"/>
                  <a:cs typeface="Roboto Bold"/>
                  <a:sym typeface="Roboto Bold"/>
                </a:rPr>
                <a:t>Transportation</a:t>
              </a:r>
            </a:p>
          </p:txBody>
        </p:sp>
        <p:sp>
          <p:nvSpPr>
            <p:cNvPr name="Freeform 35" id="35"/>
            <p:cNvSpPr/>
            <p:nvPr/>
          </p:nvSpPr>
          <p:spPr>
            <a:xfrm flipH="false" flipV="false" rot="0">
              <a:off x="158714" y="2358568"/>
              <a:ext cx="1209576" cy="204526"/>
            </a:xfrm>
            <a:custGeom>
              <a:avLst/>
              <a:gdLst/>
              <a:ahLst/>
              <a:cxnLst/>
              <a:rect r="r" b="b" t="t" l="l"/>
              <a:pathLst>
                <a:path h="204526" w="1209576">
                  <a:moveTo>
                    <a:pt x="0" y="0"/>
                  </a:moveTo>
                  <a:lnTo>
                    <a:pt x="1209577" y="0"/>
                  </a:lnTo>
                  <a:lnTo>
                    <a:pt x="1209577" y="204527"/>
                  </a:lnTo>
                  <a:lnTo>
                    <a:pt x="0" y="204527"/>
                  </a:lnTo>
                  <a:lnTo>
                    <a:pt x="0" y="0"/>
                  </a:lnTo>
                  <a:close/>
                </a:path>
              </a:pathLst>
            </a:custGeom>
            <a:blipFill>
              <a:blip r:embed="rId13">
                <a:alphaModFix amt="60000"/>
              </a:blip>
              <a:stretch>
                <a:fillRect l="-1275" t="0" r="-2779" b="0"/>
              </a:stretch>
            </a:blipFill>
          </p:spPr>
        </p:sp>
        <p:sp>
          <p:nvSpPr>
            <p:cNvPr name="Freeform 36" id="36"/>
            <p:cNvSpPr/>
            <p:nvPr/>
          </p:nvSpPr>
          <p:spPr>
            <a:xfrm flipH="false" flipV="false" rot="0">
              <a:off x="0" y="2887106"/>
              <a:ext cx="1368291" cy="229763"/>
            </a:xfrm>
            <a:custGeom>
              <a:avLst/>
              <a:gdLst/>
              <a:ahLst/>
              <a:cxnLst/>
              <a:rect r="r" b="b" t="t" l="l"/>
              <a:pathLst>
                <a:path h="229763" w="1368291">
                  <a:moveTo>
                    <a:pt x="0" y="0"/>
                  </a:moveTo>
                  <a:lnTo>
                    <a:pt x="1368291" y="0"/>
                  </a:lnTo>
                  <a:lnTo>
                    <a:pt x="1368291" y="229763"/>
                  </a:lnTo>
                  <a:lnTo>
                    <a:pt x="0" y="229763"/>
                  </a:lnTo>
                  <a:lnTo>
                    <a:pt x="0" y="0"/>
                  </a:lnTo>
                  <a:close/>
                </a:path>
              </a:pathLst>
            </a:custGeom>
            <a:blipFill>
              <a:blip r:embed="rId13">
                <a:alphaModFix amt="60000"/>
              </a:blip>
              <a:stretch>
                <a:fillRect l="-2663" t="0" r="-671" b="0"/>
              </a:stretch>
            </a:blipFill>
          </p:spPr>
        </p:sp>
        <p:sp>
          <p:nvSpPr>
            <p:cNvPr name="Freeform 37" id="37"/>
            <p:cNvSpPr/>
            <p:nvPr/>
          </p:nvSpPr>
          <p:spPr>
            <a:xfrm flipH="false" flipV="false" rot="0">
              <a:off x="51046" y="0"/>
              <a:ext cx="1264661" cy="1214075"/>
            </a:xfrm>
            <a:custGeom>
              <a:avLst/>
              <a:gdLst/>
              <a:ahLst/>
              <a:cxnLst/>
              <a:rect r="r" b="b" t="t" l="l"/>
              <a:pathLst>
                <a:path h="1214075" w="1264661">
                  <a:moveTo>
                    <a:pt x="0" y="0"/>
                  </a:moveTo>
                  <a:lnTo>
                    <a:pt x="1264661" y="0"/>
                  </a:lnTo>
                  <a:lnTo>
                    <a:pt x="1264661" y="1214075"/>
                  </a:lnTo>
                  <a:lnTo>
                    <a:pt x="0" y="1214075"/>
                  </a:lnTo>
                  <a:lnTo>
                    <a:pt x="0" y="0"/>
                  </a:lnTo>
                  <a:close/>
                </a:path>
              </a:pathLst>
            </a:custGeom>
            <a:blipFill>
              <a:blip r:embed="rId14">
                <a:alphaModFix amt="35000"/>
                <a:extLst>
                  <a:ext uri="{96DAC541-7B7A-43D3-8B79-37D633B846F1}">
                    <asvg:svgBlip xmlns:asvg="http://schemas.microsoft.com/office/drawing/2016/SVG/main" r:embed="rId15"/>
                  </a:ext>
                </a:extLst>
              </a:blip>
              <a:stretch>
                <a:fillRect l="0" t="0" r="0" b="0"/>
              </a:stretch>
            </a:blipFill>
          </p:spPr>
        </p:sp>
      </p:grpSp>
      <p:grpSp>
        <p:nvGrpSpPr>
          <p:cNvPr name="Group 38" id="38"/>
          <p:cNvGrpSpPr/>
          <p:nvPr/>
        </p:nvGrpSpPr>
        <p:grpSpPr>
          <a:xfrm rot="0">
            <a:off x="4058736" y="1650225"/>
            <a:ext cx="3585937" cy="2319236"/>
            <a:chOff x="0" y="0"/>
            <a:chExt cx="4781250" cy="3092315"/>
          </a:xfrm>
        </p:grpSpPr>
        <p:sp>
          <p:nvSpPr>
            <p:cNvPr name="TextBox 39" id="39"/>
            <p:cNvSpPr txBox="true"/>
            <p:nvPr/>
          </p:nvSpPr>
          <p:spPr>
            <a:xfrm rot="0">
              <a:off x="1826395" y="28575"/>
              <a:ext cx="2954854" cy="1274427"/>
            </a:xfrm>
            <a:prstGeom prst="rect">
              <a:avLst/>
            </a:prstGeom>
          </p:spPr>
          <p:txBody>
            <a:bodyPr anchor="t" rtlCol="false" tIns="0" lIns="0" bIns="0" rIns="0">
              <a:spAutoFit/>
            </a:bodyPr>
            <a:lstStyle/>
            <a:p>
              <a:pPr algn="l">
                <a:lnSpc>
                  <a:spcPts val="1493"/>
                </a:lnSpc>
              </a:pPr>
              <a:r>
                <a:rPr lang="en-US" sz="1493" b="true">
                  <a:solidFill>
                    <a:srgbClr val="000000"/>
                  </a:solidFill>
                  <a:latin typeface="Montserrat Bold"/>
                  <a:ea typeface="Montserrat Bold"/>
                  <a:cs typeface="Montserrat Bold"/>
                  <a:sym typeface="Montserrat Bold"/>
                </a:rPr>
                <a:t>OUR DISTRICT</a:t>
              </a:r>
              <a:r>
                <a:rPr lang="en-US" sz="1493" b="true">
                  <a:solidFill>
                    <a:srgbClr val="000000"/>
                  </a:solidFill>
                  <a:latin typeface="Montserrat Bold"/>
                  <a:ea typeface="Montserrat Bold"/>
                  <a:cs typeface="Montserrat Bold"/>
                  <a:sym typeface="Montserrat Bold"/>
                </a:rPr>
                <a:t> </a:t>
              </a:r>
            </a:p>
            <a:p>
              <a:pPr algn="l">
                <a:lnSpc>
                  <a:spcPts val="1493"/>
                </a:lnSpc>
              </a:pPr>
              <a:r>
                <a:rPr lang="en-US" sz="1493" b="true">
                  <a:solidFill>
                    <a:srgbClr val="000000"/>
                  </a:solidFill>
                  <a:latin typeface="Montserrat Bold"/>
                  <a:ea typeface="Montserrat Bold"/>
                  <a:cs typeface="Montserrat Bold"/>
                  <a:sym typeface="Montserrat Bold"/>
                </a:rPr>
                <a:t>COSTS EXCEED </a:t>
              </a:r>
            </a:p>
            <a:p>
              <a:pPr algn="l">
                <a:lnSpc>
                  <a:spcPts val="1493"/>
                </a:lnSpc>
              </a:pPr>
              <a:r>
                <a:rPr lang="en-US" sz="1493" b="true">
                  <a:solidFill>
                    <a:srgbClr val="000000"/>
                  </a:solidFill>
                  <a:latin typeface="Montserrat Bold"/>
                  <a:ea typeface="Montserrat Bold"/>
                  <a:cs typeface="Montserrat Bold"/>
                  <a:sym typeface="Montserrat Bold"/>
                </a:rPr>
                <a:t>STATE FUNDING FOR SEVERAL IMPORTANT AREAS IN 2024</a:t>
              </a:r>
            </a:p>
          </p:txBody>
        </p:sp>
        <p:sp>
          <p:nvSpPr>
            <p:cNvPr name="Freeform 40" id="40"/>
            <p:cNvSpPr/>
            <p:nvPr/>
          </p:nvSpPr>
          <p:spPr>
            <a:xfrm flipH="false" flipV="false" rot="0">
              <a:off x="49003" y="97337"/>
              <a:ext cx="1645213" cy="1085841"/>
            </a:xfrm>
            <a:custGeom>
              <a:avLst/>
              <a:gdLst/>
              <a:ahLst/>
              <a:cxnLst/>
              <a:rect r="r" b="b" t="t" l="l"/>
              <a:pathLst>
                <a:path h="1085841" w="1645213">
                  <a:moveTo>
                    <a:pt x="0" y="0"/>
                  </a:moveTo>
                  <a:lnTo>
                    <a:pt x="1645213" y="0"/>
                  </a:lnTo>
                  <a:lnTo>
                    <a:pt x="1645213" y="1085840"/>
                  </a:lnTo>
                  <a:lnTo>
                    <a:pt x="0" y="1085840"/>
                  </a:lnTo>
                  <a:lnTo>
                    <a:pt x="0" y="0"/>
                  </a:lnTo>
                  <a:close/>
                </a:path>
              </a:pathLst>
            </a:custGeom>
            <a:blipFill>
              <a:blip r:embed="rId16"/>
              <a:stretch>
                <a:fillRect l="0" t="0" r="0" b="0"/>
              </a:stretch>
            </a:blipFill>
          </p:spPr>
        </p:sp>
        <p:grpSp>
          <p:nvGrpSpPr>
            <p:cNvPr name="Group 41" id="41"/>
            <p:cNvGrpSpPr/>
            <p:nvPr/>
          </p:nvGrpSpPr>
          <p:grpSpPr>
            <a:xfrm rot="0">
              <a:off x="261245" y="1390901"/>
              <a:ext cx="1514428" cy="394892"/>
              <a:chOff x="0" y="0"/>
              <a:chExt cx="1537185" cy="400826"/>
            </a:xfrm>
          </p:grpSpPr>
          <p:sp>
            <p:nvSpPr>
              <p:cNvPr name="Freeform 42" id="42"/>
              <p:cNvSpPr/>
              <p:nvPr/>
            </p:nvSpPr>
            <p:spPr>
              <a:xfrm flipH="false" flipV="false" rot="0">
                <a:off x="0" y="0"/>
                <a:ext cx="1537185" cy="400826"/>
              </a:xfrm>
              <a:custGeom>
                <a:avLst/>
                <a:gdLst/>
                <a:ahLst/>
                <a:cxnLst/>
                <a:rect r="r" b="b" t="t" l="l"/>
                <a:pathLst>
                  <a:path h="400826" w="1537185">
                    <a:moveTo>
                      <a:pt x="0" y="0"/>
                    </a:moveTo>
                    <a:lnTo>
                      <a:pt x="1537185" y="0"/>
                    </a:lnTo>
                    <a:lnTo>
                      <a:pt x="1537185" y="400826"/>
                    </a:lnTo>
                    <a:lnTo>
                      <a:pt x="0" y="400826"/>
                    </a:lnTo>
                    <a:close/>
                  </a:path>
                </a:pathLst>
              </a:custGeom>
              <a:solidFill>
                <a:srgbClr val="336093"/>
              </a:solidFill>
            </p:spPr>
          </p:sp>
          <p:sp>
            <p:nvSpPr>
              <p:cNvPr name="TextBox 43" id="43"/>
              <p:cNvSpPr txBox="true"/>
              <p:nvPr/>
            </p:nvSpPr>
            <p:spPr>
              <a:xfrm>
                <a:off x="0" y="-19050"/>
                <a:ext cx="1537185" cy="419876"/>
              </a:xfrm>
              <a:prstGeom prst="rect">
                <a:avLst/>
              </a:prstGeom>
            </p:spPr>
            <p:txBody>
              <a:bodyPr anchor="ctr" rtlCol="false" tIns="23669" lIns="23669" bIns="23669" rIns="23669"/>
              <a:lstStyle/>
              <a:p>
                <a:pPr algn="ctr">
                  <a:lnSpc>
                    <a:spcPts val="1150"/>
                  </a:lnSpc>
                </a:pPr>
              </a:p>
            </p:txBody>
          </p:sp>
        </p:grpSp>
        <p:grpSp>
          <p:nvGrpSpPr>
            <p:cNvPr name="Group 44" id="44"/>
            <p:cNvGrpSpPr/>
            <p:nvPr/>
          </p:nvGrpSpPr>
          <p:grpSpPr>
            <a:xfrm rot="0">
              <a:off x="261245" y="1939122"/>
              <a:ext cx="1514428" cy="394892"/>
              <a:chOff x="0" y="0"/>
              <a:chExt cx="1537185" cy="400826"/>
            </a:xfrm>
          </p:grpSpPr>
          <p:sp>
            <p:nvSpPr>
              <p:cNvPr name="Freeform 45" id="45"/>
              <p:cNvSpPr/>
              <p:nvPr/>
            </p:nvSpPr>
            <p:spPr>
              <a:xfrm flipH="false" flipV="false" rot="0">
                <a:off x="0" y="0"/>
                <a:ext cx="1537185" cy="400826"/>
              </a:xfrm>
              <a:custGeom>
                <a:avLst/>
                <a:gdLst/>
                <a:ahLst/>
                <a:cxnLst/>
                <a:rect r="r" b="b" t="t" l="l"/>
                <a:pathLst>
                  <a:path h="400826" w="1537185">
                    <a:moveTo>
                      <a:pt x="0" y="0"/>
                    </a:moveTo>
                    <a:lnTo>
                      <a:pt x="1537185" y="0"/>
                    </a:lnTo>
                    <a:lnTo>
                      <a:pt x="1537185" y="400826"/>
                    </a:lnTo>
                    <a:lnTo>
                      <a:pt x="0" y="400826"/>
                    </a:lnTo>
                    <a:close/>
                  </a:path>
                </a:pathLst>
              </a:custGeom>
              <a:solidFill>
                <a:srgbClr val="336093"/>
              </a:solidFill>
            </p:spPr>
          </p:sp>
          <p:sp>
            <p:nvSpPr>
              <p:cNvPr name="TextBox 46" id="46"/>
              <p:cNvSpPr txBox="true"/>
              <p:nvPr/>
            </p:nvSpPr>
            <p:spPr>
              <a:xfrm>
                <a:off x="0" y="-19050"/>
                <a:ext cx="1537185" cy="419876"/>
              </a:xfrm>
              <a:prstGeom prst="rect">
                <a:avLst/>
              </a:prstGeom>
            </p:spPr>
            <p:txBody>
              <a:bodyPr anchor="ctr" rtlCol="false" tIns="23669" lIns="23669" bIns="23669" rIns="23669"/>
              <a:lstStyle/>
              <a:p>
                <a:pPr algn="ctr">
                  <a:lnSpc>
                    <a:spcPts val="1150"/>
                  </a:lnSpc>
                </a:pPr>
              </a:p>
            </p:txBody>
          </p:sp>
        </p:grpSp>
        <p:grpSp>
          <p:nvGrpSpPr>
            <p:cNvPr name="Group 47" id="47"/>
            <p:cNvGrpSpPr/>
            <p:nvPr/>
          </p:nvGrpSpPr>
          <p:grpSpPr>
            <a:xfrm rot="0">
              <a:off x="488132" y="2472218"/>
              <a:ext cx="1287541" cy="394892"/>
              <a:chOff x="0" y="0"/>
              <a:chExt cx="1306889" cy="400826"/>
            </a:xfrm>
          </p:grpSpPr>
          <p:sp>
            <p:nvSpPr>
              <p:cNvPr name="Freeform 48" id="48"/>
              <p:cNvSpPr/>
              <p:nvPr/>
            </p:nvSpPr>
            <p:spPr>
              <a:xfrm flipH="false" flipV="false" rot="0">
                <a:off x="0" y="0"/>
                <a:ext cx="1306889" cy="400826"/>
              </a:xfrm>
              <a:custGeom>
                <a:avLst/>
                <a:gdLst/>
                <a:ahLst/>
                <a:cxnLst/>
                <a:rect r="r" b="b" t="t" l="l"/>
                <a:pathLst>
                  <a:path h="400826" w="1306889">
                    <a:moveTo>
                      <a:pt x="0" y="0"/>
                    </a:moveTo>
                    <a:lnTo>
                      <a:pt x="1306889" y="0"/>
                    </a:lnTo>
                    <a:lnTo>
                      <a:pt x="1306889" y="400826"/>
                    </a:lnTo>
                    <a:lnTo>
                      <a:pt x="0" y="400826"/>
                    </a:lnTo>
                    <a:close/>
                  </a:path>
                </a:pathLst>
              </a:custGeom>
              <a:solidFill>
                <a:srgbClr val="336093"/>
              </a:solidFill>
            </p:spPr>
          </p:sp>
          <p:sp>
            <p:nvSpPr>
              <p:cNvPr name="TextBox 49" id="49"/>
              <p:cNvSpPr txBox="true"/>
              <p:nvPr/>
            </p:nvSpPr>
            <p:spPr>
              <a:xfrm>
                <a:off x="0" y="-19050"/>
                <a:ext cx="1306889" cy="419876"/>
              </a:xfrm>
              <a:prstGeom prst="rect">
                <a:avLst/>
              </a:prstGeom>
            </p:spPr>
            <p:txBody>
              <a:bodyPr anchor="ctr" rtlCol="false" tIns="23669" lIns="23669" bIns="23669" rIns="23669"/>
              <a:lstStyle/>
              <a:p>
                <a:pPr algn="ctr">
                  <a:lnSpc>
                    <a:spcPts val="1150"/>
                  </a:lnSpc>
                </a:pPr>
              </a:p>
            </p:txBody>
          </p:sp>
        </p:grpSp>
        <p:sp>
          <p:nvSpPr>
            <p:cNvPr name="TextBox 50" id="50"/>
            <p:cNvSpPr txBox="true"/>
            <p:nvPr/>
          </p:nvSpPr>
          <p:spPr>
            <a:xfrm rot="0">
              <a:off x="112421" y="1419476"/>
              <a:ext cx="1610669" cy="366335"/>
            </a:xfrm>
            <a:prstGeom prst="rect">
              <a:avLst/>
            </a:prstGeom>
          </p:spPr>
          <p:txBody>
            <a:bodyPr anchor="t" rtlCol="false" tIns="0" lIns="0" bIns="0" rIns="0">
              <a:spAutoFit/>
            </a:bodyPr>
            <a:lstStyle/>
            <a:p>
              <a:pPr algn="r">
                <a:lnSpc>
                  <a:spcPts val="2030"/>
                </a:lnSpc>
              </a:pPr>
              <a:r>
                <a:rPr lang="en-US" sz="1952">
                  <a:solidFill>
                    <a:srgbClr val="FFFFFF"/>
                  </a:solidFill>
                  <a:latin typeface="Archivo Black"/>
                  <a:ea typeface="Archivo Black"/>
                  <a:cs typeface="Archivo Black"/>
                  <a:sym typeface="Archivo Black"/>
                </a:rPr>
                <a:t>-$41.5M</a:t>
              </a:r>
            </a:p>
          </p:txBody>
        </p:sp>
        <p:sp>
          <p:nvSpPr>
            <p:cNvPr name="Freeform 51" id="51"/>
            <p:cNvSpPr/>
            <p:nvPr/>
          </p:nvSpPr>
          <p:spPr>
            <a:xfrm flipH="false" flipV="false" rot="0">
              <a:off x="261245" y="1785793"/>
              <a:ext cx="1514428" cy="208501"/>
            </a:xfrm>
            <a:custGeom>
              <a:avLst/>
              <a:gdLst/>
              <a:ahLst/>
              <a:cxnLst/>
              <a:rect r="r" b="b" t="t" l="l"/>
              <a:pathLst>
                <a:path h="208501" w="1514428">
                  <a:moveTo>
                    <a:pt x="0" y="0"/>
                  </a:moveTo>
                  <a:lnTo>
                    <a:pt x="1514428" y="0"/>
                  </a:lnTo>
                  <a:lnTo>
                    <a:pt x="1514428" y="208501"/>
                  </a:lnTo>
                  <a:lnTo>
                    <a:pt x="0" y="208501"/>
                  </a:lnTo>
                  <a:lnTo>
                    <a:pt x="0" y="0"/>
                  </a:lnTo>
                  <a:close/>
                </a:path>
              </a:pathLst>
            </a:custGeom>
            <a:blipFill>
              <a:blip r:embed="rId13">
                <a:alphaModFix amt="60000"/>
              </a:blip>
              <a:stretch>
                <a:fillRect l="0" t="-10707" r="-2867" b="-10707"/>
              </a:stretch>
            </a:blipFill>
          </p:spPr>
        </p:sp>
        <p:sp>
          <p:nvSpPr>
            <p:cNvPr name="TextBox 52" id="52"/>
            <p:cNvSpPr txBox="true"/>
            <p:nvPr/>
          </p:nvSpPr>
          <p:spPr>
            <a:xfrm rot="0">
              <a:off x="1890541" y="1439796"/>
              <a:ext cx="2383563" cy="306627"/>
            </a:xfrm>
            <a:prstGeom prst="rect">
              <a:avLst/>
            </a:prstGeom>
          </p:spPr>
          <p:txBody>
            <a:bodyPr anchor="t" rtlCol="false" tIns="0" lIns="0" bIns="0" rIns="0">
              <a:spAutoFit/>
            </a:bodyPr>
            <a:lstStyle/>
            <a:p>
              <a:pPr algn="l">
                <a:lnSpc>
                  <a:spcPts val="1620"/>
                </a:lnSpc>
              </a:pPr>
              <a:r>
                <a:rPr lang="en-US" sz="1558" b="true">
                  <a:solidFill>
                    <a:srgbClr val="000000"/>
                  </a:solidFill>
                  <a:latin typeface="Roboto Bold"/>
                  <a:ea typeface="Roboto Bold"/>
                  <a:cs typeface="Roboto Bold"/>
                  <a:sym typeface="Roboto Bold"/>
                </a:rPr>
                <a:t>S</a:t>
              </a:r>
              <a:r>
                <a:rPr lang="en-US" sz="1558" b="true">
                  <a:solidFill>
                    <a:srgbClr val="000000"/>
                  </a:solidFill>
                  <a:latin typeface="Roboto Bold"/>
                  <a:ea typeface="Roboto Bold"/>
                  <a:cs typeface="Roboto Bold"/>
                  <a:sym typeface="Roboto Bold"/>
                </a:rPr>
                <a:t>pecial Education</a:t>
              </a:r>
            </a:p>
          </p:txBody>
        </p:sp>
        <p:sp>
          <p:nvSpPr>
            <p:cNvPr name="TextBox 53" id="53"/>
            <p:cNvSpPr txBox="true"/>
            <p:nvPr/>
          </p:nvSpPr>
          <p:spPr>
            <a:xfrm rot="0">
              <a:off x="0" y="2500793"/>
              <a:ext cx="1743220" cy="366335"/>
            </a:xfrm>
            <a:prstGeom prst="rect">
              <a:avLst/>
            </a:prstGeom>
          </p:spPr>
          <p:txBody>
            <a:bodyPr anchor="t" rtlCol="false" tIns="0" lIns="0" bIns="0" rIns="0">
              <a:spAutoFit/>
            </a:bodyPr>
            <a:lstStyle/>
            <a:p>
              <a:pPr algn="r">
                <a:lnSpc>
                  <a:spcPts val="2030"/>
                </a:lnSpc>
              </a:pPr>
              <a:r>
                <a:rPr lang="en-US" sz="1952">
                  <a:solidFill>
                    <a:srgbClr val="FFFFFF"/>
                  </a:solidFill>
                  <a:latin typeface="Archivo Black"/>
                  <a:ea typeface="Archivo Black"/>
                  <a:cs typeface="Archivo Black"/>
                  <a:sym typeface="Archivo Black"/>
                </a:rPr>
                <a:t>-$4.8M</a:t>
              </a:r>
            </a:p>
          </p:txBody>
        </p:sp>
        <p:sp>
          <p:nvSpPr>
            <p:cNvPr name="TextBox 54" id="54"/>
            <p:cNvSpPr txBox="true"/>
            <p:nvPr/>
          </p:nvSpPr>
          <p:spPr>
            <a:xfrm rot="0">
              <a:off x="1913191" y="2521114"/>
              <a:ext cx="2383563" cy="306627"/>
            </a:xfrm>
            <a:prstGeom prst="rect">
              <a:avLst/>
            </a:prstGeom>
          </p:spPr>
          <p:txBody>
            <a:bodyPr anchor="t" rtlCol="false" tIns="0" lIns="0" bIns="0" rIns="0">
              <a:spAutoFit/>
            </a:bodyPr>
            <a:lstStyle/>
            <a:p>
              <a:pPr algn="l">
                <a:lnSpc>
                  <a:spcPts val="1620"/>
                </a:lnSpc>
              </a:pPr>
              <a:r>
                <a:rPr lang="en-US" sz="1558" b="true">
                  <a:solidFill>
                    <a:srgbClr val="000000"/>
                  </a:solidFill>
                  <a:latin typeface="Roboto Bold"/>
                  <a:ea typeface="Roboto Bold"/>
                  <a:cs typeface="Roboto Bold"/>
                  <a:sym typeface="Roboto Bold"/>
                </a:rPr>
                <a:t>Safety &amp; Security</a:t>
              </a:r>
            </a:p>
          </p:txBody>
        </p:sp>
        <p:sp>
          <p:nvSpPr>
            <p:cNvPr name="TextBox 55" id="55"/>
            <p:cNvSpPr txBox="true"/>
            <p:nvPr/>
          </p:nvSpPr>
          <p:spPr>
            <a:xfrm rot="0">
              <a:off x="177539" y="1968064"/>
              <a:ext cx="1545551" cy="366335"/>
            </a:xfrm>
            <a:prstGeom prst="rect">
              <a:avLst/>
            </a:prstGeom>
          </p:spPr>
          <p:txBody>
            <a:bodyPr anchor="t" rtlCol="false" tIns="0" lIns="0" bIns="0" rIns="0">
              <a:spAutoFit/>
            </a:bodyPr>
            <a:lstStyle/>
            <a:p>
              <a:pPr algn="r">
                <a:lnSpc>
                  <a:spcPts val="2030"/>
                </a:lnSpc>
              </a:pPr>
              <a:r>
                <a:rPr lang="en-US" sz="1952">
                  <a:solidFill>
                    <a:srgbClr val="FFFFFF"/>
                  </a:solidFill>
                  <a:latin typeface="Archivo Black"/>
                  <a:ea typeface="Archivo Black"/>
                  <a:cs typeface="Archivo Black"/>
                  <a:sym typeface="Archivo Black"/>
                </a:rPr>
                <a:t>-$14.3M</a:t>
              </a:r>
            </a:p>
          </p:txBody>
        </p:sp>
        <p:sp>
          <p:nvSpPr>
            <p:cNvPr name="TextBox 56" id="56"/>
            <p:cNvSpPr txBox="true"/>
            <p:nvPr/>
          </p:nvSpPr>
          <p:spPr>
            <a:xfrm rot="0">
              <a:off x="1913191" y="1988017"/>
              <a:ext cx="2383563" cy="306627"/>
            </a:xfrm>
            <a:prstGeom prst="rect">
              <a:avLst/>
            </a:prstGeom>
          </p:spPr>
          <p:txBody>
            <a:bodyPr anchor="t" rtlCol="false" tIns="0" lIns="0" bIns="0" rIns="0">
              <a:spAutoFit/>
            </a:bodyPr>
            <a:lstStyle/>
            <a:p>
              <a:pPr algn="l">
                <a:lnSpc>
                  <a:spcPts val="1620"/>
                </a:lnSpc>
              </a:pPr>
              <a:r>
                <a:rPr lang="en-US" sz="1558" b="true">
                  <a:solidFill>
                    <a:srgbClr val="000000"/>
                  </a:solidFill>
                  <a:latin typeface="Roboto Bold"/>
                  <a:ea typeface="Roboto Bold"/>
                  <a:cs typeface="Roboto Bold"/>
                  <a:sym typeface="Roboto Bold"/>
                </a:rPr>
                <a:t>Transportation</a:t>
              </a:r>
            </a:p>
          </p:txBody>
        </p:sp>
        <p:sp>
          <p:nvSpPr>
            <p:cNvPr name="Freeform 57" id="57"/>
            <p:cNvSpPr/>
            <p:nvPr/>
          </p:nvSpPr>
          <p:spPr>
            <a:xfrm flipH="false" flipV="false" rot="0">
              <a:off x="261245" y="2334014"/>
              <a:ext cx="1514428" cy="204526"/>
            </a:xfrm>
            <a:custGeom>
              <a:avLst/>
              <a:gdLst/>
              <a:ahLst/>
              <a:cxnLst/>
              <a:rect r="r" b="b" t="t" l="l"/>
              <a:pathLst>
                <a:path h="204526" w="1514428">
                  <a:moveTo>
                    <a:pt x="0" y="0"/>
                  </a:moveTo>
                  <a:lnTo>
                    <a:pt x="1514428" y="0"/>
                  </a:lnTo>
                  <a:lnTo>
                    <a:pt x="1514428" y="204526"/>
                  </a:lnTo>
                  <a:lnTo>
                    <a:pt x="0" y="204526"/>
                  </a:lnTo>
                  <a:lnTo>
                    <a:pt x="0" y="0"/>
                  </a:lnTo>
                  <a:close/>
                </a:path>
              </a:pathLst>
            </a:custGeom>
            <a:blipFill>
              <a:blip r:embed="rId13">
                <a:alphaModFix amt="60000"/>
              </a:blip>
              <a:stretch>
                <a:fillRect l="0" t="-11812" r="-2744" b="-11812"/>
              </a:stretch>
            </a:blipFill>
          </p:spPr>
        </p:sp>
        <p:sp>
          <p:nvSpPr>
            <p:cNvPr name="Freeform 58" id="58"/>
            <p:cNvSpPr/>
            <p:nvPr/>
          </p:nvSpPr>
          <p:spPr>
            <a:xfrm flipH="false" flipV="false" rot="0">
              <a:off x="488132" y="2862552"/>
              <a:ext cx="1287541" cy="229763"/>
            </a:xfrm>
            <a:custGeom>
              <a:avLst/>
              <a:gdLst/>
              <a:ahLst/>
              <a:cxnLst/>
              <a:rect r="r" b="b" t="t" l="l"/>
              <a:pathLst>
                <a:path h="229763" w="1287541">
                  <a:moveTo>
                    <a:pt x="0" y="0"/>
                  </a:moveTo>
                  <a:lnTo>
                    <a:pt x="1287541" y="0"/>
                  </a:lnTo>
                  <a:lnTo>
                    <a:pt x="1287541" y="229763"/>
                  </a:lnTo>
                  <a:lnTo>
                    <a:pt x="0" y="229763"/>
                  </a:lnTo>
                  <a:lnTo>
                    <a:pt x="0" y="0"/>
                  </a:lnTo>
                  <a:close/>
                </a:path>
              </a:pathLst>
            </a:custGeom>
            <a:blipFill>
              <a:blip r:embed="rId13">
                <a:alphaModFix amt="60000"/>
              </a:blip>
              <a:stretch>
                <a:fillRect l="-9102" t="0" r="-713" b="0"/>
              </a:stretch>
            </a:blipFill>
          </p:spPr>
        </p:sp>
      </p:grpSp>
      <p:pic>
        <p:nvPicPr>
          <p:cNvPr name="Picture 59" id="59"/>
          <p:cNvPicPr>
            <a:picLocks noChangeAspect="true"/>
          </p:cNvPicPr>
          <p:nvPr/>
        </p:nvPicPr>
        <p:blipFill>
          <a:blip r:embed="rId17"/>
          <a:stretch>
            <a:fillRect/>
          </a:stretch>
        </p:blipFill>
        <p:spPr>
          <a:xfrm rot="0">
            <a:off x="3901193" y="6177980"/>
            <a:ext cx="2967341" cy="1729595"/>
          </a:xfrm>
          <a:prstGeom prst="rect">
            <a:avLst/>
          </a:prstGeom>
        </p:spPr>
      </p:pic>
      <p:pic>
        <p:nvPicPr>
          <p:cNvPr name="Picture 60" id="60"/>
          <p:cNvPicPr>
            <a:picLocks noChangeAspect="true"/>
          </p:cNvPicPr>
          <p:nvPr/>
        </p:nvPicPr>
        <p:blipFill>
          <a:blip r:embed="rId18"/>
          <a:stretch>
            <a:fillRect/>
          </a:stretch>
        </p:blipFill>
        <p:spPr>
          <a:xfrm rot="0">
            <a:off x="4024654" y="6301441"/>
            <a:ext cx="1485800" cy="1482671"/>
          </a:xfrm>
          <a:prstGeom prst="rect">
            <a:avLst/>
          </a:prstGeom>
        </p:spPr>
      </p:pic>
      <p:sp>
        <p:nvSpPr>
          <p:cNvPr name="AutoShape 61" id="61"/>
          <p:cNvSpPr/>
          <p:nvPr/>
        </p:nvSpPr>
        <p:spPr>
          <a:xfrm>
            <a:off x="3395042" y="7686541"/>
            <a:ext cx="703507" cy="0"/>
          </a:xfrm>
          <a:prstGeom prst="line">
            <a:avLst/>
          </a:prstGeom>
          <a:ln cap="flat" w="19050">
            <a:solidFill>
              <a:srgbClr val="000000"/>
            </a:solidFill>
            <a:prstDash val="solid"/>
            <a:headEnd type="none" len="sm" w="sm"/>
            <a:tailEnd type="none" len="sm" w="sm"/>
          </a:ln>
        </p:spPr>
      </p:sp>
      <p:sp>
        <p:nvSpPr>
          <p:cNvPr name="TextBox 62" id="62"/>
          <p:cNvSpPr txBox="true"/>
          <p:nvPr/>
        </p:nvSpPr>
        <p:spPr>
          <a:xfrm rot="0">
            <a:off x="3369866" y="6878620"/>
            <a:ext cx="695288" cy="266472"/>
          </a:xfrm>
          <a:prstGeom prst="rect">
            <a:avLst/>
          </a:prstGeom>
        </p:spPr>
        <p:txBody>
          <a:bodyPr anchor="t" rtlCol="false" tIns="0" lIns="0" bIns="0" rIns="0">
            <a:spAutoFit/>
          </a:bodyPr>
          <a:lstStyle/>
          <a:p>
            <a:pPr algn="r" marL="0" indent="0" lvl="0">
              <a:lnSpc>
                <a:spcPts val="2239"/>
              </a:lnSpc>
              <a:spcBef>
                <a:spcPct val="0"/>
              </a:spcBef>
            </a:pPr>
            <a:r>
              <a:rPr lang="en-US" sz="1473" spc="-45">
                <a:solidFill>
                  <a:srgbClr val="000000"/>
                </a:solidFill>
                <a:latin typeface="Montserrat"/>
                <a:ea typeface="Montserrat"/>
                <a:cs typeface="Montserrat"/>
                <a:sym typeface="Montserrat"/>
              </a:rPr>
              <a:t>$2,568</a:t>
            </a:r>
          </a:p>
        </p:txBody>
      </p:sp>
      <p:sp>
        <p:nvSpPr>
          <p:cNvPr name="TextBox 63" id="63"/>
          <p:cNvSpPr txBox="true"/>
          <p:nvPr/>
        </p:nvSpPr>
        <p:spPr>
          <a:xfrm rot="0">
            <a:off x="3369866" y="7129113"/>
            <a:ext cx="695288" cy="266472"/>
          </a:xfrm>
          <a:prstGeom prst="rect">
            <a:avLst/>
          </a:prstGeom>
        </p:spPr>
        <p:txBody>
          <a:bodyPr anchor="t" rtlCol="false" tIns="0" lIns="0" bIns="0" rIns="0">
            <a:spAutoFit/>
          </a:bodyPr>
          <a:lstStyle/>
          <a:p>
            <a:pPr algn="r" marL="0" indent="0" lvl="0">
              <a:lnSpc>
                <a:spcPts val="2239"/>
              </a:lnSpc>
              <a:spcBef>
                <a:spcPct val="0"/>
              </a:spcBef>
            </a:pPr>
            <a:r>
              <a:rPr lang="en-US" b="true" sz="1473" spc="-45">
                <a:solidFill>
                  <a:srgbClr val="E92427"/>
                </a:solidFill>
                <a:latin typeface="Montserrat Bold"/>
                <a:ea typeface="Montserrat Bold"/>
                <a:cs typeface="Montserrat Bold"/>
                <a:sym typeface="Montserrat Bold"/>
              </a:rPr>
              <a:t>$4,680</a:t>
            </a:r>
          </a:p>
        </p:txBody>
      </p:sp>
      <p:sp>
        <p:nvSpPr>
          <p:cNvPr name="TextBox 64" id="64"/>
          <p:cNvSpPr txBox="true"/>
          <p:nvPr/>
        </p:nvSpPr>
        <p:spPr>
          <a:xfrm rot="0">
            <a:off x="3369866" y="7379607"/>
            <a:ext cx="695288" cy="266472"/>
          </a:xfrm>
          <a:prstGeom prst="rect">
            <a:avLst/>
          </a:prstGeom>
        </p:spPr>
        <p:txBody>
          <a:bodyPr anchor="t" rtlCol="false" tIns="0" lIns="0" bIns="0" rIns="0">
            <a:spAutoFit/>
          </a:bodyPr>
          <a:lstStyle/>
          <a:p>
            <a:pPr algn="r" marL="0" indent="0" lvl="0">
              <a:lnSpc>
                <a:spcPts val="2239"/>
              </a:lnSpc>
              <a:spcBef>
                <a:spcPct val="0"/>
              </a:spcBef>
            </a:pPr>
            <a:r>
              <a:rPr lang="en-US" b="true" sz="1473" spc="-45">
                <a:solidFill>
                  <a:srgbClr val="E92427"/>
                </a:solidFill>
                <a:latin typeface="Montserrat Bold"/>
                <a:ea typeface="Montserrat Bold"/>
                <a:cs typeface="Montserrat Bold"/>
                <a:sym typeface="Montserrat Bold"/>
              </a:rPr>
              <a:t>$5,794</a:t>
            </a:r>
          </a:p>
        </p:txBody>
      </p:sp>
      <p:pic>
        <p:nvPicPr>
          <p:cNvPr name="Picture 65" id="65"/>
          <p:cNvPicPr>
            <a:picLocks noChangeAspect="true"/>
          </p:cNvPicPr>
          <p:nvPr/>
        </p:nvPicPr>
        <p:blipFill>
          <a:blip r:embed="rId19"/>
          <a:stretch>
            <a:fillRect/>
          </a:stretch>
        </p:blipFill>
        <p:spPr>
          <a:xfrm rot="0">
            <a:off x="3731322" y="7572736"/>
            <a:ext cx="4990487" cy="2066786"/>
          </a:xfrm>
          <a:prstGeom prst="rect">
            <a:avLst/>
          </a:prstGeom>
        </p:spPr>
      </p:pic>
      <p:pic>
        <p:nvPicPr>
          <p:cNvPr name="Picture 66" id="66"/>
          <p:cNvPicPr>
            <a:picLocks noChangeAspect="true"/>
          </p:cNvPicPr>
          <p:nvPr/>
        </p:nvPicPr>
        <p:blipFill>
          <a:blip r:embed="rId20"/>
          <a:stretch>
            <a:fillRect/>
          </a:stretch>
        </p:blipFill>
        <p:spPr>
          <a:xfrm rot="0">
            <a:off x="3980726" y="7822140"/>
            <a:ext cx="1997642" cy="1567978"/>
          </a:xfrm>
          <a:prstGeom prst="rect">
            <a:avLst/>
          </a:prstGeom>
        </p:spPr>
      </p:pic>
      <p:grpSp>
        <p:nvGrpSpPr>
          <p:cNvPr name="Group 67" id="67"/>
          <p:cNvGrpSpPr/>
          <p:nvPr/>
        </p:nvGrpSpPr>
        <p:grpSpPr>
          <a:xfrm rot="-10800000">
            <a:off x="2839439" y="8727077"/>
            <a:ext cx="1259110" cy="512415"/>
            <a:chOff x="0" y="0"/>
            <a:chExt cx="1036205" cy="421700"/>
          </a:xfrm>
        </p:grpSpPr>
        <p:sp>
          <p:nvSpPr>
            <p:cNvPr name="Freeform 68" id="68"/>
            <p:cNvSpPr/>
            <p:nvPr/>
          </p:nvSpPr>
          <p:spPr>
            <a:xfrm flipH="false" flipV="false" rot="0">
              <a:off x="0" y="0"/>
              <a:ext cx="1036205" cy="421700"/>
            </a:xfrm>
            <a:custGeom>
              <a:avLst/>
              <a:gdLst/>
              <a:ahLst/>
              <a:cxnLst/>
              <a:rect r="r" b="b" t="t" l="l"/>
              <a:pathLst>
                <a:path h="421700" w="1036205">
                  <a:moveTo>
                    <a:pt x="833005" y="0"/>
                  </a:moveTo>
                  <a:lnTo>
                    <a:pt x="0" y="0"/>
                  </a:lnTo>
                  <a:lnTo>
                    <a:pt x="0" y="421700"/>
                  </a:lnTo>
                  <a:lnTo>
                    <a:pt x="833005" y="421700"/>
                  </a:lnTo>
                  <a:lnTo>
                    <a:pt x="1036205" y="210850"/>
                  </a:lnTo>
                  <a:lnTo>
                    <a:pt x="833005" y="0"/>
                  </a:lnTo>
                  <a:close/>
                </a:path>
              </a:pathLst>
            </a:custGeom>
            <a:solidFill>
              <a:srgbClr val="336093">
                <a:alpha val="24706"/>
              </a:srgbClr>
            </a:solidFill>
          </p:spPr>
        </p:sp>
        <p:sp>
          <p:nvSpPr>
            <p:cNvPr name="TextBox 69" id="69"/>
            <p:cNvSpPr txBox="true"/>
            <p:nvPr/>
          </p:nvSpPr>
          <p:spPr>
            <a:xfrm>
              <a:off x="0" y="28575"/>
              <a:ext cx="921905" cy="393125"/>
            </a:xfrm>
            <a:prstGeom prst="rect">
              <a:avLst/>
            </a:prstGeom>
          </p:spPr>
          <p:txBody>
            <a:bodyPr anchor="ctr" rtlCol="false" tIns="50800" lIns="50800" bIns="50800" rIns="50800"/>
            <a:lstStyle/>
            <a:p>
              <a:pPr algn="ctr">
                <a:lnSpc>
                  <a:spcPts val="1488"/>
                </a:lnSpc>
              </a:pPr>
            </a:p>
          </p:txBody>
        </p:sp>
      </p:grpSp>
      <p:sp>
        <p:nvSpPr>
          <p:cNvPr name="TextBox 70" id="70"/>
          <p:cNvSpPr txBox="true"/>
          <p:nvPr/>
        </p:nvSpPr>
        <p:spPr>
          <a:xfrm rot="0">
            <a:off x="3449745" y="8700477"/>
            <a:ext cx="615410" cy="266472"/>
          </a:xfrm>
          <a:prstGeom prst="rect">
            <a:avLst/>
          </a:prstGeom>
        </p:spPr>
        <p:txBody>
          <a:bodyPr anchor="t" rtlCol="false" tIns="0" lIns="0" bIns="0" rIns="0">
            <a:spAutoFit/>
          </a:bodyPr>
          <a:lstStyle/>
          <a:p>
            <a:pPr algn="r" marL="0" indent="0" lvl="0">
              <a:lnSpc>
                <a:spcPts val="2239"/>
              </a:lnSpc>
              <a:spcBef>
                <a:spcPct val="0"/>
              </a:spcBef>
            </a:pPr>
            <a:r>
              <a:rPr lang="en-US" b="true" sz="1473" spc="-45">
                <a:solidFill>
                  <a:srgbClr val="336093"/>
                </a:solidFill>
                <a:latin typeface="Montserrat Bold"/>
                <a:ea typeface="Montserrat Bold"/>
                <a:cs typeface="Montserrat Bold"/>
                <a:sym typeface="Montserrat Bold"/>
              </a:rPr>
              <a:t>$1,740</a:t>
            </a:r>
          </a:p>
        </p:txBody>
      </p:sp>
      <p:sp>
        <p:nvSpPr>
          <p:cNvPr name="TextBox 71" id="71"/>
          <p:cNvSpPr txBox="true"/>
          <p:nvPr/>
        </p:nvSpPr>
        <p:spPr>
          <a:xfrm rot="0">
            <a:off x="3450826" y="8953828"/>
            <a:ext cx="615410" cy="266472"/>
          </a:xfrm>
          <a:prstGeom prst="rect">
            <a:avLst/>
          </a:prstGeom>
        </p:spPr>
        <p:txBody>
          <a:bodyPr anchor="t" rtlCol="false" tIns="0" lIns="0" bIns="0" rIns="0">
            <a:spAutoFit/>
          </a:bodyPr>
          <a:lstStyle/>
          <a:p>
            <a:pPr algn="r" marL="0" indent="0" lvl="0">
              <a:lnSpc>
                <a:spcPts val="2239"/>
              </a:lnSpc>
              <a:spcBef>
                <a:spcPct val="0"/>
              </a:spcBef>
            </a:pPr>
            <a:r>
              <a:rPr lang="en-US" b="true" sz="1473" spc="-45">
                <a:solidFill>
                  <a:srgbClr val="336093"/>
                </a:solidFill>
                <a:latin typeface="Montserrat Bold"/>
                <a:ea typeface="Montserrat Bold"/>
                <a:cs typeface="Montserrat Bold"/>
                <a:sym typeface="Montserrat Bold"/>
              </a:rPr>
              <a:t>$8,226</a:t>
            </a:r>
          </a:p>
        </p:txBody>
      </p:sp>
      <p:sp>
        <p:nvSpPr>
          <p:cNvPr name="TextBox 72" id="72"/>
          <p:cNvSpPr txBox="true"/>
          <p:nvPr/>
        </p:nvSpPr>
        <p:spPr>
          <a:xfrm rot="0">
            <a:off x="3449745" y="9226360"/>
            <a:ext cx="615410" cy="266472"/>
          </a:xfrm>
          <a:prstGeom prst="rect">
            <a:avLst/>
          </a:prstGeom>
        </p:spPr>
        <p:txBody>
          <a:bodyPr anchor="t" rtlCol="false" tIns="0" lIns="0" bIns="0" rIns="0">
            <a:spAutoFit/>
          </a:bodyPr>
          <a:lstStyle/>
          <a:p>
            <a:pPr algn="r" marL="0" indent="0" lvl="0">
              <a:lnSpc>
                <a:spcPts val="2239"/>
              </a:lnSpc>
              <a:spcBef>
                <a:spcPct val="0"/>
              </a:spcBef>
            </a:pPr>
            <a:r>
              <a:rPr lang="en-US" sz="1473" spc="-45">
                <a:solidFill>
                  <a:srgbClr val="000000"/>
                </a:solidFill>
                <a:latin typeface="Montserrat"/>
                <a:ea typeface="Montserrat"/>
                <a:cs typeface="Montserrat"/>
                <a:sym typeface="Montserrat"/>
              </a:rPr>
              <a:t>$15,116</a:t>
            </a:r>
          </a:p>
        </p:txBody>
      </p:sp>
      <p:grpSp>
        <p:nvGrpSpPr>
          <p:cNvPr name="Group 73" id="73"/>
          <p:cNvGrpSpPr/>
          <p:nvPr/>
        </p:nvGrpSpPr>
        <p:grpSpPr>
          <a:xfrm rot="0">
            <a:off x="3395042" y="7142504"/>
            <a:ext cx="703507" cy="517792"/>
            <a:chOff x="0" y="0"/>
            <a:chExt cx="163568" cy="120389"/>
          </a:xfrm>
        </p:grpSpPr>
        <p:sp>
          <p:nvSpPr>
            <p:cNvPr name="Freeform 74" id="74"/>
            <p:cNvSpPr/>
            <p:nvPr/>
          </p:nvSpPr>
          <p:spPr>
            <a:xfrm flipH="false" flipV="false" rot="0">
              <a:off x="0" y="0"/>
              <a:ext cx="163568" cy="120389"/>
            </a:xfrm>
            <a:custGeom>
              <a:avLst/>
              <a:gdLst/>
              <a:ahLst/>
              <a:cxnLst/>
              <a:rect r="r" b="b" t="t" l="l"/>
              <a:pathLst>
                <a:path h="120389" w="163568">
                  <a:moveTo>
                    <a:pt x="0" y="0"/>
                  </a:moveTo>
                  <a:lnTo>
                    <a:pt x="163568" y="0"/>
                  </a:lnTo>
                  <a:lnTo>
                    <a:pt x="163568" y="120389"/>
                  </a:lnTo>
                  <a:lnTo>
                    <a:pt x="0" y="120389"/>
                  </a:lnTo>
                  <a:close/>
                </a:path>
              </a:pathLst>
            </a:custGeom>
            <a:solidFill>
              <a:srgbClr val="000000">
                <a:alpha val="0"/>
              </a:srgbClr>
            </a:solidFill>
            <a:ln w="19050" cap="sq">
              <a:solidFill>
                <a:srgbClr val="E92427"/>
              </a:solidFill>
              <a:prstDash val="solid"/>
              <a:miter/>
            </a:ln>
          </p:spPr>
        </p:sp>
        <p:sp>
          <p:nvSpPr>
            <p:cNvPr name="TextBox 75" id="75"/>
            <p:cNvSpPr txBox="true"/>
            <p:nvPr/>
          </p:nvSpPr>
          <p:spPr>
            <a:xfrm>
              <a:off x="0" y="-57150"/>
              <a:ext cx="163568" cy="177539"/>
            </a:xfrm>
            <a:prstGeom prst="rect">
              <a:avLst/>
            </a:prstGeom>
          </p:spPr>
          <p:txBody>
            <a:bodyPr anchor="ctr" rtlCol="false" tIns="50800" lIns="50800" bIns="50800" rIns="50800"/>
            <a:lstStyle/>
            <a:p>
              <a:pPr algn="ctr">
                <a:lnSpc>
                  <a:spcPts val="2337"/>
                </a:lnSpc>
              </a:pPr>
            </a:p>
          </p:txBody>
        </p:sp>
      </p:grpSp>
      <p:grpSp>
        <p:nvGrpSpPr>
          <p:cNvPr name="Group 76" id="76"/>
          <p:cNvGrpSpPr/>
          <p:nvPr/>
        </p:nvGrpSpPr>
        <p:grpSpPr>
          <a:xfrm rot="0">
            <a:off x="3427411" y="8724389"/>
            <a:ext cx="671138" cy="517792"/>
            <a:chOff x="0" y="0"/>
            <a:chExt cx="156042" cy="120389"/>
          </a:xfrm>
        </p:grpSpPr>
        <p:sp>
          <p:nvSpPr>
            <p:cNvPr name="Freeform 77" id="77"/>
            <p:cNvSpPr/>
            <p:nvPr/>
          </p:nvSpPr>
          <p:spPr>
            <a:xfrm flipH="false" flipV="false" rot="0">
              <a:off x="0" y="0"/>
              <a:ext cx="156042" cy="120389"/>
            </a:xfrm>
            <a:custGeom>
              <a:avLst/>
              <a:gdLst/>
              <a:ahLst/>
              <a:cxnLst/>
              <a:rect r="r" b="b" t="t" l="l"/>
              <a:pathLst>
                <a:path h="120389" w="156042">
                  <a:moveTo>
                    <a:pt x="0" y="0"/>
                  </a:moveTo>
                  <a:lnTo>
                    <a:pt x="156042" y="0"/>
                  </a:lnTo>
                  <a:lnTo>
                    <a:pt x="156042" y="120389"/>
                  </a:lnTo>
                  <a:lnTo>
                    <a:pt x="0" y="120389"/>
                  </a:lnTo>
                  <a:close/>
                </a:path>
              </a:pathLst>
            </a:custGeom>
            <a:solidFill>
              <a:srgbClr val="000000">
                <a:alpha val="0"/>
              </a:srgbClr>
            </a:solidFill>
            <a:ln w="19050" cap="sq">
              <a:solidFill>
                <a:srgbClr val="336094"/>
              </a:solidFill>
              <a:prstDash val="solid"/>
              <a:miter/>
            </a:ln>
          </p:spPr>
        </p:sp>
        <p:sp>
          <p:nvSpPr>
            <p:cNvPr name="TextBox 78" id="78"/>
            <p:cNvSpPr txBox="true"/>
            <p:nvPr/>
          </p:nvSpPr>
          <p:spPr>
            <a:xfrm>
              <a:off x="0" y="-57150"/>
              <a:ext cx="156042" cy="177539"/>
            </a:xfrm>
            <a:prstGeom prst="rect">
              <a:avLst/>
            </a:prstGeom>
          </p:spPr>
          <p:txBody>
            <a:bodyPr anchor="ctr" rtlCol="false" tIns="50800" lIns="50800" bIns="50800" rIns="50800"/>
            <a:lstStyle/>
            <a:p>
              <a:pPr algn="ctr">
                <a:lnSpc>
                  <a:spcPts val="2337"/>
                </a:lnSpc>
              </a:pPr>
            </a:p>
          </p:txBody>
        </p:sp>
      </p:grpSp>
      <p:sp>
        <p:nvSpPr>
          <p:cNvPr name="AutoShape 79" id="79"/>
          <p:cNvSpPr/>
          <p:nvPr/>
        </p:nvSpPr>
        <p:spPr>
          <a:xfrm>
            <a:off x="3427411" y="9273985"/>
            <a:ext cx="671138" cy="0"/>
          </a:xfrm>
          <a:prstGeom prst="line">
            <a:avLst/>
          </a:prstGeom>
          <a:ln cap="flat" w="19050">
            <a:solidFill>
              <a:srgbClr val="000000"/>
            </a:solidFill>
            <a:prstDash val="solid"/>
            <a:headEnd type="none" len="sm" w="sm"/>
            <a:tailEnd type="none" len="sm" w="sm"/>
          </a:ln>
        </p:spPr>
      </p:sp>
      <p:grpSp>
        <p:nvGrpSpPr>
          <p:cNvPr name="Group 80" id="80"/>
          <p:cNvGrpSpPr/>
          <p:nvPr/>
        </p:nvGrpSpPr>
        <p:grpSpPr>
          <a:xfrm rot="0">
            <a:off x="372541" y="7057040"/>
            <a:ext cx="2295448" cy="580056"/>
            <a:chOff x="0" y="0"/>
            <a:chExt cx="3060598" cy="773408"/>
          </a:xfrm>
        </p:grpSpPr>
        <p:sp>
          <p:nvSpPr>
            <p:cNvPr name="TextBox 81" id="81"/>
            <p:cNvSpPr txBox="true"/>
            <p:nvPr/>
          </p:nvSpPr>
          <p:spPr>
            <a:xfrm rot="0">
              <a:off x="0" y="28575"/>
              <a:ext cx="3060598" cy="504645"/>
            </a:xfrm>
            <a:prstGeom prst="rect">
              <a:avLst/>
            </a:prstGeom>
          </p:spPr>
          <p:txBody>
            <a:bodyPr anchor="t" rtlCol="false" tIns="0" lIns="0" bIns="0" rIns="0">
              <a:spAutoFit/>
            </a:bodyPr>
            <a:lstStyle/>
            <a:p>
              <a:pPr algn="l">
                <a:lnSpc>
                  <a:spcPts val="1493"/>
                </a:lnSpc>
              </a:pPr>
              <a:r>
                <a:rPr lang="en-US" sz="1493" b="true">
                  <a:solidFill>
                    <a:srgbClr val="000000"/>
                  </a:solidFill>
                  <a:latin typeface="Montserrat Bold"/>
                  <a:ea typeface="Montserrat Bold"/>
                  <a:cs typeface="Montserrat Bold"/>
                  <a:sym typeface="Montserrat Bold"/>
                </a:rPr>
                <a:t>STATE AVERAGE:</a:t>
              </a:r>
            </a:p>
            <a:p>
              <a:pPr algn="l">
                <a:lnSpc>
                  <a:spcPts val="1493"/>
                </a:lnSpc>
              </a:pPr>
              <a:r>
                <a:rPr lang="en-US" sz="1493" b="true">
                  <a:solidFill>
                    <a:srgbClr val="E92427"/>
                  </a:solidFill>
                  <a:latin typeface="Montserrat Bold"/>
                  <a:ea typeface="Montserrat Bold"/>
                  <a:cs typeface="Montserrat Bold"/>
                  <a:sym typeface="Montserrat Bold"/>
                </a:rPr>
                <a:t>$10,474 PER STUDENT</a:t>
              </a:r>
            </a:p>
          </p:txBody>
        </p:sp>
        <p:sp>
          <p:nvSpPr>
            <p:cNvPr name="TextBox 82" id="82"/>
            <p:cNvSpPr txBox="true"/>
            <p:nvPr/>
          </p:nvSpPr>
          <p:spPr>
            <a:xfrm rot="0">
              <a:off x="0" y="507456"/>
              <a:ext cx="2969366" cy="265952"/>
            </a:xfrm>
            <a:prstGeom prst="rect">
              <a:avLst/>
            </a:prstGeom>
          </p:spPr>
          <p:txBody>
            <a:bodyPr anchor="t" rtlCol="false" tIns="0" lIns="0" bIns="0" rIns="0">
              <a:spAutoFit/>
            </a:bodyPr>
            <a:lstStyle/>
            <a:p>
              <a:pPr algn="l">
                <a:lnSpc>
                  <a:spcPts val="1513"/>
                </a:lnSpc>
              </a:pPr>
              <a:r>
                <a:rPr lang="en-US" b="true" sz="1316" spc="13">
                  <a:solidFill>
                    <a:srgbClr val="000000"/>
                  </a:solidFill>
                  <a:latin typeface="Montserrat Bold"/>
                  <a:ea typeface="Montserrat Bold"/>
                  <a:cs typeface="Montserrat Bold"/>
                  <a:sym typeface="Montserrat Bold"/>
                </a:rPr>
                <a:t>FOR DAILY OPERATIONS</a:t>
              </a:r>
            </a:p>
          </p:txBody>
        </p:sp>
      </p:grpSp>
      <p:sp>
        <p:nvSpPr>
          <p:cNvPr name="Freeform 83" id="83"/>
          <p:cNvSpPr/>
          <p:nvPr/>
        </p:nvSpPr>
        <p:spPr>
          <a:xfrm flipH="false" flipV="false" rot="0">
            <a:off x="372541" y="8218125"/>
            <a:ext cx="2324023" cy="1165284"/>
          </a:xfrm>
          <a:custGeom>
            <a:avLst/>
            <a:gdLst/>
            <a:ahLst/>
            <a:cxnLst/>
            <a:rect r="r" b="b" t="t" l="l"/>
            <a:pathLst>
              <a:path h="1165284" w="2324023">
                <a:moveTo>
                  <a:pt x="0" y="0"/>
                </a:moveTo>
                <a:lnTo>
                  <a:pt x="2324023" y="0"/>
                </a:lnTo>
                <a:lnTo>
                  <a:pt x="2324023" y="1165283"/>
                </a:lnTo>
                <a:lnTo>
                  <a:pt x="0" y="1165283"/>
                </a:lnTo>
                <a:lnTo>
                  <a:pt x="0" y="0"/>
                </a:lnTo>
                <a:close/>
              </a:path>
            </a:pathLst>
          </a:custGeom>
          <a:blipFill>
            <a:blip r:embed="rId16">
              <a:alphaModFix amt="12000"/>
            </a:blip>
            <a:stretch>
              <a:fillRect l="0" t="0" r="0" b="-31629"/>
            </a:stretch>
          </a:blipFill>
        </p:spPr>
      </p:sp>
      <p:sp>
        <p:nvSpPr>
          <p:cNvPr name="Freeform 84" id="84"/>
          <p:cNvSpPr/>
          <p:nvPr/>
        </p:nvSpPr>
        <p:spPr>
          <a:xfrm flipH="false" flipV="false" rot="0">
            <a:off x="622567" y="6687005"/>
            <a:ext cx="1469239" cy="1410470"/>
          </a:xfrm>
          <a:custGeom>
            <a:avLst/>
            <a:gdLst/>
            <a:ahLst/>
            <a:cxnLst/>
            <a:rect r="r" b="b" t="t" l="l"/>
            <a:pathLst>
              <a:path h="1410470" w="1469239">
                <a:moveTo>
                  <a:pt x="0" y="0"/>
                </a:moveTo>
                <a:lnTo>
                  <a:pt x="1469240" y="0"/>
                </a:lnTo>
                <a:lnTo>
                  <a:pt x="1469240" y="1410470"/>
                </a:lnTo>
                <a:lnTo>
                  <a:pt x="0" y="1410470"/>
                </a:lnTo>
                <a:lnTo>
                  <a:pt x="0" y="0"/>
                </a:lnTo>
                <a:close/>
              </a:path>
            </a:pathLst>
          </a:custGeom>
          <a:blipFill>
            <a:blip r:embed="rId21">
              <a:alphaModFix amt="16000"/>
              <a:extLst>
                <a:ext uri="{96DAC541-7B7A-43D3-8B79-37D633B846F1}">
                  <asvg:svgBlip xmlns:asvg="http://schemas.microsoft.com/office/drawing/2016/SVG/main" r:embed="rId22"/>
                </a:ext>
              </a:extLst>
            </a:blip>
            <a:stretch>
              <a:fillRect l="0" t="0" r="0" b="0"/>
            </a:stretch>
          </a:blipFill>
        </p:spPr>
      </p:sp>
      <p:grpSp>
        <p:nvGrpSpPr>
          <p:cNvPr name="Group 85" id="85"/>
          <p:cNvGrpSpPr/>
          <p:nvPr/>
        </p:nvGrpSpPr>
        <p:grpSpPr>
          <a:xfrm rot="-10800000">
            <a:off x="2839439" y="7145092"/>
            <a:ext cx="1259110" cy="512415"/>
            <a:chOff x="0" y="0"/>
            <a:chExt cx="1036205" cy="421700"/>
          </a:xfrm>
        </p:grpSpPr>
        <p:sp>
          <p:nvSpPr>
            <p:cNvPr name="Freeform 86" id="86"/>
            <p:cNvSpPr/>
            <p:nvPr/>
          </p:nvSpPr>
          <p:spPr>
            <a:xfrm flipH="false" flipV="false" rot="0">
              <a:off x="0" y="0"/>
              <a:ext cx="1036205" cy="421700"/>
            </a:xfrm>
            <a:custGeom>
              <a:avLst/>
              <a:gdLst/>
              <a:ahLst/>
              <a:cxnLst/>
              <a:rect r="r" b="b" t="t" l="l"/>
              <a:pathLst>
                <a:path h="421700" w="1036205">
                  <a:moveTo>
                    <a:pt x="833005" y="0"/>
                  </a:moveTo>
                  <a:lnTo>
                    <a:pt x="0" y="0"/>
                  </a:lnTo>
                  <a:lnTo>
                    <a:pt x="0" y="421700"/>
                  </a:lnTo>
                  <a:lnTo>
                    <a:pt x="833005" y="421700"/>
                  </a:lnTo>
                  <a:lnTo>
                    <a:pt x="1036205" y="210850"/>
                  </a:lnTo>
                  <a:lnTo>
                    <a:pt x="833005" y="0"/>
                  </a:lnTo>
                  <a:close/>
                </a:path>
              </a:pathLst>
            </a:custGeom>
            <a:solidFill>
              <a:srgbClr val="E92427">
                <a:alpha val="24706"/>
              </a:srgbClr>
            </a:solidFill>
          </p:spPr>
        </p:sp>
        <p:sp>
          <p:nvSpPr>
            <p:cNvPr name="TextBox 87" id="87"/>
            <p:cNvSpPr txBox="true"/>
            <p:nvPr/>
          </p:nvSpPr>
          <p:spPr>
            <a:xfrm>
              <a:off x="0" y="28575"/>
              <a:ext cx="921905" cy="393125"/>
            </a:xfrm>
            <a:prstGeom prst="rect">
              <a:avLst/>
            </a:prstGeom>
          </p:spPr>
          <p:txBody>
            <a:bodyPr anchor="ctr" rtlCol="false" tIns="50800" lIns="50800" bIns="50800" rIns="50800"/>
            <a:lstStyle/>
            <a:p>
              <a:pPr algn="ctr">
                <a:lnSpc>
                  <a:spcPts val="1488"/>
                </a:lnSpc>
              </a:pPr>
            </a:p>
          </p:txBody>
        </p:sp>
      </p:grpSp>
      <p:sp>
        <p:nvSpPr>
          <p:cNvPr name="TextBox 88" id="88"/>
          <p:cNvSpPr txBox="true"/>
          <p:nvPr/>
        </p:nvSpPr>
        <p:spPr>
          <a:xfrm rot="0">
            <a:off x="452602" y="669103"/>
            <a:ext cx="4717243" cy="399897"/>
          </a:xfrm>
          <a:prstGeom prst="rect">
            <a:avLst/>
          </a:prstGeom>
        </p:spPr>
        <p:txBody>
          <a:bodyPr anchor="t" rtlCol="false" tIns="0" lIns="0" bIns="0" rIns="0">
            <a:spAutoFit/>
          </a:bodyPr>
          <a:lstStyle/>
          <a:p>
            <a:pPr algn="ctr">
              <a:lnSpc>
                <a:spcPts val="3026"/>
              </a:lnSpc>
            </a:pPr>
            <a:r>
              <a:rPr lang="en-US" b="true" sz="3026">
                <a:solidFill>
                  <a:srgbClr val="FFFFFF"/>
                </a:solidFill>
                <a:latin typeface="Montserrat Bold"/>
                <a:ea typeface="Montserrat Bold"/>
                <a:cs typeface="Montserrat Bold"/>
                <a:sym typeface="Montserrat Bold"/>
              </a:rPr>
              <a:t>FUND SCHOOLS FIRST</a:t>
            </a:r>
          </a:p>
        </p:txBody>
      </p:sp>
      <p:grpSp>
        <p:nvGrpSpPr>
          <p:cNvPr name="Group 89" id="89"/>
          <p:cNvGrpSpPr/>
          <p:nvPr/>
        </p:nvGrpSpPr>
        <p:grpSpPr>
          <a:xfrm rot="0">
            <a:off x="-310068" y="9597939"/>
            <a:ext cx="8451958" cy="689092"/>
            <a:chOff x="0" y="0"/>
            <a:chExt cx="3219793" cy="262511"/>
          </a:xfrm>
        </p:grpSpPr>
        <p:sp>
          <p:nvSpPr>
            <p:cNvPr name="Freeform 90" id="90"/>
            <p:cNvSpPr/>
            <p:nvPr/>
          </p:nvSpPr>
          <p:spPr>
            <a:xfrm flipH="false" flipV="false" rot="0">
              <a:off x="0" y="0"/>
              <a:ext cx="3219793" cy="262511"/>
            </a:xfrm>
            <a:custGeom>
              <a:avLst/>
              <a:gdLst/>
              <a:ahLst/>
              <a:cxnLst/>
              <a:rect r="r" b="b" t="t" l="l"/>
              <a:pathLst>
                <a:path h="262511" w="3219793">
                  <a:moveTo>
                    <a:pt x="0" y="0"/>
                  </a:moveTo>
                  <a:lnTo>
                    <a:pt x="3219793" y="0"/>
                  </a:lnTo>
                  <a:lnTo>
                    <a:pt x="3219793" y="262511"/>
                  </a:lnTo>
                  <a:lnTo>
                    <a:pt x="0" y="262511"/>
                  </a:lnTo>
                  <a:close/>
                </a:path>
              </a:pathLst>
            </a:custGeom>
            <a:solidFill>
              <a:srgbClr val="000000">
                <a:alpha val="69804"/>
              </a:srgbClr>
            </a:solidFill>
          </p:spPr>
        </p:sp>
        <p:sp>
          <p:nvSpPr>
            <p:cNvPr name="TextBox 91" id="91"/>
            <p:cNvSpPr txBox="true"/>
            <p:nvPr/>
          </p:nvSpPr>
          <p:spPr>
            <a:xfrm>
              <a:off x="0" y="-38100"/>
              <a:ext cx="3219793" cy="300611"/>
            </a:xfrm>
            <a:prstGeom prst="rect">
              <a:avLst/>
            </a:prstGeom>
          </p:spPr>
          <p:txBody>
            <a:bodyPr anchor="ctr" rtlCol="false" tIns="23895" lIns="23895" bIns="23895" rIns="23895"/>
            <a:lstStyle/>
            <a:p>
              <a:pPr algn="ctr">
                <a:lnSpc>
                  <a:spcPts val="1909"/>
                </a:lnSpc>
                <a:spcBef>
                  <a:spcPct val="0"/>
                </a:spcBef>
              </a:pPr>
            </a:p>
          </p:txBody>
        </p:sp>
      </p:grpSp>
      <p:sp>
        <p:nvSpPr>
          <p:cNvPr name="Freeform 92" id="92"/>
          <p:cNvSpPr/>
          <p:nvPr/>
        </p:nvSpPr>
        <p:spPr>
          <a:xfrm flipH="false" flipV="false" rot="0">
            <a:off x="0" y="9608300"/>
            <a:ext cx="7840879" cy="515204"/>
          </a:xfrm>
          <a:custGeom>
            <a:avLst/>
            <a:gdLst/>
            <a:ahLst/>
            <a:cxnLst/>
            <a:rect r="r" b="b" t="t" l="l"/>
            <a:pathLst>
              <a:path h="515204" w="7840879">
                <a:moveTo>
                  <a:pt x="0" y="0"/>
                </a:moveTo>
                <a:lnTo>
                  <a:pt x="7840879" y="0"/>
                </a:lnTo>
                <a:lnTo>
                  <a:pt x="7840879" y="515203"/>
                </a:lnTo>
                <a:lnTo>
                  <a:pt x="0" y="515203"/>
                </a:lnTo>
                <a:lnTo>
                  <a:pt x="0" y="0"/>
                </a:lnTo>
                <a:close/>
              </a:path>
            </a:pathLst>
          </a:custGeom>
          <a:blipFill>
            <a:blip r:embed="rId3">
              <a:alphaModFix amt="36000"/>
            </a:blip>
            <a:stretch>
              <a:fillRect l="0" t="-820456" r="0" b="-92832"/>
            </a:stretch>
          </a:blipFill>
        </p:spPr>
      </p:sp>
      <p:sp>
        <p:nvSpPr>
          <p:cNvPr name="TextBox 93" id="93"/>
          <p:cNvSpPr txBox="true"/>
          <p:nvPr/>
        </p:nvSpPr>
        <p:spPr>
          <a:xfrm rot="0">
            <a:off x="2366489" y="9740814"/>
            <a:ext cx="3039422" cy="171618"/>
          </a:xfrm>
          <a:prstGeom prst="rect">
            <a:avLst/>
          </a:prstGeom>
        </p:spPr>
        <p:txBody>
          <a:bodyPr anchor="t" rtlCol="false" tIns="0" lIns="0" bIns="0" rIns="0">
            <a:spAutoFit/>
          </a:bodyPr>
          <a:lstStyle/>
          <a:p>
            <a:pPr algn="ctr">
              <a:lnSpc>
                <a:spcPts val="1269"/>
              </a:lnSpc>
            </a:pPr>
            <a:r>
              <a:rPr lang="en-US" b="true" sz="1269" spc="12">
                <a:solidFill>
                  <a:srgbClr val="FFFFFF"/>
                </a:solidFill>
                <a:latin typeface="Open Sans Bold"/>
                <a:ea typeface="Open Sans Bold"/>
                <a:cs typeface="Open Sans Bold"/>
                <a:sym typeface="Open Sans Bold"/>
              </a:rPr>
              <a:t>www.fundschoolsfirst.org</a:t>
            </a:r>
          </a:p>
        </p:txBody>
      </p:sp>
      <p:sp>
        <p:nvSpPr>
          <p:cNvPr name="TextBox 94" id="94"/>
          <p:cNvSpPr txBox="true"/>
          <p:nvPr/>
        </p:nvSpPr>
        <p:spPr>
          <a:xfrm rot="0">
            <a:off x="4065449" y="4295995"/>
            <a:ext cx="3433915" cy="448393"/>
          </a:xfrm>
          <a:prstGeom prst="rect">
            <a:avLst/>
          </a:prstGeom>
        </p:spPr>
        <p:txBody>
          <a:bodyPr anchor="t" rtlCol="false" tIns="0" lIns="0" bIns="0" rIns="0">
            <a:spAutoFit/>
          </a:bodyPr>
          <a:lstStyle/>
          <a:p>
            <a:pPr algn="ctr">
              <a:lnSpc>
                <a:spcPts val="1767"/>
              </a:lnSpc>
            </a:pPr>
            <a:r>
              <a:rPr lang="en-US" b="true" sz="1767">
                <a:solidFill>
                  <a:srgbClr val="FFFFFF"/>
                </a:solidFill>
                <a:latin typeface="Montserrat Bold"/>
                <a:ea typeface="Montserrat Bold"/>
                <a:cs typeface="Montserrat Bold"/>
                <a:sym typeface="Montserrat Bold"/>
              </a:rPr>
              <a:t>INFLATIONARY INCREASES IN FRISCO ISD SINCE 2020</a:t>
            </a:r>
          </a:p>
        </p:txBody>
      </p:sp>
      <p:sp>
        <p:nvSpPr>
          <p:cNvPr name="TextBox 95" id="95"/>
          <p:cNvSpPr txBox="true"/>
          <p:nvPr/>
        </p:nvSpPr>
        <p:spPr>
          <a:xfrm rot="0">
            <a:off x="4058736" y="5633514"/>
            <a:ext cx="745349" cy="117671"/>
          </a:xfrm>
          <a:prstGeom prst="rect">
            <a:avLst/>
          </a:prstGeom>
        </p:spPr>
        <p:txBody>
          <a:bodyPr anchor="t" rtlCol="false" tIns="0" lIns="0" bIns="0" rIns="0">
            <a:spAutoFit/>
          </a:bodyPr>
          <a:lstStyle/>
          <a:p>
            <a:pPr algn="ctr">
              <a:lnSpc>
                <a:spcPts val="930"/>
              </a:lnSpc>
            </a:pPr>
            <a:r>
              <a:rPr lang="en-US" b="true" sz="808" spc="8">
                <a:solidFill>
                  <a:srgbClr val="FFFFFF"/>
                </a:solidFill>
                <a:latin typeface="Montserrat Bold"/>
                <a:ea typeface="Montserrat Bold"/>
                <a:cs typeface="Montserrat Bold"/>
                <a:sym typeface="Montserrat Bold"/>
              </a:rPr>
              <a:t>Fuel</a:t>
            </a:r>
          </a:p>
        </p:txBody>
      </p:sp>
      <p:sp>
        <p:nvSpPr>
          <p:cNvPr name="TextBox 96" id="96"/>
          <p:cNvSpPr txBox="true"/>
          <p:nvPr/>
        </p:nvSpPr>
        <p:spPr>
          <a:xfrm rot="0">
            <a:off x="4793702" y="5630639"/>
            <a:ext cx="1126498" cy="230206"/>
          </a:xfrm>
          <a:prstGeom prst="rect">
            <a:avLst/>
          </a:prstGeom>
        </p:spPr>
        <p:txBody>
          <a:bodyPr anchor="t" rtlCol="false" tIns="0" lIns="0" bIns="0" rIns="0">
            <a:spAutoFit/>
          </a:bodyPr>
          <a:lstStyle/>
          <a:p>
            <a:pPr algn="ctr">
              <a:lnSpc>
                <a:spcPts val="930"/>
              </a:lnSpc>
            </a:pPr>
            <a:r>
              <a:rPr lang="en-US" b="true" sz="808" spc="8">
                <a:solidFill>
                  <a:srgbClr val="FFFFFF"/>
                </a:solidFill>
                <a:latin typeface="Montserrat Bold"/>
                <a:ea typeface="Montserrat Bold"/>
                <a:cs typeface="Montserrat Bold"/>
                <a:sym typeface="Montserrat Bold"/>
              </a:rPr>
              <a:t>General Insurance Policies</a:t>
            </a:r>
          </a:p>
        </p:txBody>
      </p:sp>
      <p:sp>
        <p:nvSpPr>
          <p:cNvPr name="TextBox 97" id="97"/>
          <p:cNvSpPr txBox="true"/>
          <p:nvPr/>
        </p:nvSpPr>
        <p:spPr>
          <a:xfrm rot="0">
            <a:off x="5909817" y="5633514"/>
            <a:ext cx="745349" cy="117671"/>
          </a:xfrm>
          <a:prstGeom prst="rect">
            <a:avLst/>
          </a:prstGeom>
        </p:spPr>
        <p:txBody>
          <a:bodyPr anchor="t" rtlCol="false" tIns="0" lIns="0" bIns="0" rIns="0">
            <a:spAutoFit/>
          </a:bodyPr>
          <a:lstStyle/>
          <a:p>
            <a:pPr algn="ctr">
              <a:lnSpc>
                <a:spcPts val="930"/>
              </a:lnSpc>
            </a:pPr>
            <a:r>
              <a:rPr lang="en-US" b="true" sz="808" spc="8">
                <a:solidFill>
                  <a:srgbClr val="FFFFFF"/>
                </a:solidFill>
                <a:latin typeface="Montserrat Bold"/>
                <a:ea typeface="Montserrat Bold"/>
                <a:cs typeface="Montserrat Bold"/>
                <a:sym typeface="Montserrat Bold"/>
              </a:rPr>
              <a:t>Utilities</a:t>
            </a:r>
          </a:p>
        </p:txBody>
      </p:sp>
      <p:sp>
        <p:nvSpPr>
          <p:cNvPr name="TextBox 98" id="98"/>
          <p:cNvSpPr txBox="true"/>
          <p:nvPr/>
        </p:nvSpPr>
        <p:spPr>
          <a:xfrm rot="0">
            <a:off x="6780306" y="5630639"/>
            <a:ext cx="864368" cy="230206"/>
          </a:xfrm>
          <a:prstGeom prst="rect">
            <a:avLst/>
          </a:prstGeom>
        </p:spPr>
        <p:txBody>
          <a:bodyPr anchor="t" rtlCol="false" tIns="0" lIns="0" bIns="0" rIns="0">
            <a:spAutoFit/>
          </a:bodyPr>
          <a:lstStyle/>
          <a:p>
            <a:pPr algn="ctr">
              <a:lnSpc>
                <a:spcPts val="930"/>
              </a:lnSpc>
            </a:pPr>
            <a:r>
              <a:rPr lang="en-US" b="true" sz="808" spc="8">
                <a:solidFill>
                  <a:srgbClr val="FFFFFF"/>
                </a:solidFill>
                <a:latin typeface="Montserrat Bold"/>
                <a:ea typeface="Montserrat Bold"/>
                <a:cs typeface="Montserrat Bold"/>
                <a:sym typeface="Montserrat Bold"/>
              </a:rPr>
              <a:t>Employee Compensation</a:t>
            </a:r>
          </a:p>
        </p:txBody>
      </p:sp>
      <p:sp>
        <p:nvSpPr>
          <p:cNvPr name="TextBox 99" id="99"/>
          <p:cNvSpPr txBox="true"/>
          <p:nvPr/>
        </p:nvSpPr>
        <p:spPr>
          <a:xfrm rot="0">
            <a:off x="4065449" y="5844422"/>
            <a:ext cx="724771" cy="346501"/>
          </a:xfrm>
          <a:prstGeom prst="rect">
            <a:avLst/>
          </a:prstGeom>
        </p:spPr>
        <p:txBody>
          <a:bodyPr anchor="t" rtlCol="false" tIns="0" lIns="0" bIns="0" rIns="0">
            <a:spAutoFit/>
          </a:bodyPr>
          <a:lstStyle/>
          <a:p>
            <a:pPr algn="ctr">
              <a:lnSpc>
                <a:spcPts val="2751"/>
              </a:lnSpc>
            </a:pPr>
            <a:r>
              <a:rPr lang="en-US" b="true" sz="1965">
                <a:solidFill>
                  <a:srgbClr val="FFFFFF"/>
                </a:solidFill>
                <a:latin typeface="Montserrat Classic Bold"/>
                <a:ea typeface="Montserrat Classic Bold"/>
                <a:cs typeface="Montserrat Classic Bold"/>
                <a:sym typeface="Montserrat Classic Bold"/>
              </a:rPr>
              <a:t>+37%</a:t>
            </a:r>
          </a:p>
        </p:txBody>
      </p:sp>
      <p:sp>
        <p:nvSpPr>
          <p:cNvPr name="TextBox 100" id="100"/>
          <p:cNvSpPr txBox="true"/>
          <p:nvPr/>
        </p:nvSpPr>
        <p:spPr>
          <a:xfrm rot="0">
            <a:off x="4935777" y="5844422"/>
            <a:ext cx="842348" cy="346501"/>
          </a:xfrm>
          <a:prstGeom prst="rect">
            <a:avLst/>
          </a:prstGeom>
        </p:spPr>
        <p:txBody>
          <a:bodyPr anchor="t" rtlCol="false" tIns="0" lIns="0" bIns="0" rIns="0">
            <a:spAutoFit/>
          </a:bodyPr>
          <a:lstStyle/>
          <a:p>
            <a:pPr algn="ctr">
              <a:lnSpc>
                <a:spcPts val="2751"/>
              </a:lnSpc>
            </a:pPr>
            <a:r>
              <a:rPr lang="en-US" b="true" sz="1965">
                <a:solidFill>
                  <a:srgbClr val="FFFFFF"/>
                </a:solidFill>
                <a:latin typeface="Montserrat Classic Bold"/>
                <a:ea typeface="Montserrat Classic Bold"/>
                <a:cs typeface="Montserrat Classic Bold"/>
                <a:sym typeface="Montserrat Classic Bold"/>
              </a:rPr>
              <a:t>+179%</a:t>
            </a:r>
          </a:p>
        </p:txBody>
      </p:sp>
      <p:sp>
        <p:nvSpPr>
          <p:cNvPr name="TextBox 101" id="101"/>
          <p:cNvSpPr txBox="true"/>
          <p:nvPr/>
        </p:nvSpPr>
        <p:spPr>
          <a:xfrm rot="0">
            <a:off x="5960187" y="5844422"/>
            <a:ext cx="724771" cy="346501"/>
          </a:xfrm>
          <a:prstGeom prst="rect">
            <a:avLst/>
          </a:prstGeom>
        </p:spPr>
        <p:txBody>
          <a:bodyPr anchor="t" rtlCol="false" tIns="0" lIns="0" bIns="0" rIns="0">
            <a:spAutoFit/>
          </a:bodyPr>
          <a:lstStyle/>
          <a:p>
            <a:pPr algn="ctr">
              <a:lnSpc>
                <a:spcPts val="2751"/>
              </a:lnSpc>
            </a:pPr>
            <a:r>
              <a:rPr lang="en-US" b="true" sz="1965">
                <a:solidFill>
                  <a:srgbClr val="FFFFFF"/>
                </a:solidFill>
                <a:latin typeface="Montserrat Classic Bold"/>
                <a:ea typeface="Montserrat Classic Bold"/>
                <a:cs typeface="Montserrat Classic Bold"/>
                <a:sym typeface="Montserrat Classic Bold"/>
              </a:rPr>
              <a:t>+29%</a:t>
            </a:r>
          </a:p>
        </p:txBody>
      </p:sp>
      <p:sp>
        <p:nvSpPr>
          <p:cNvPr name="TextBox 102" id="102"/>
          <p:cNvSpPr txBox="true"/>
          <p:nvPr/>
        </p:nvSpPr>
        <p:spPr>
          <a:xfrm rot="0">
            <a:off x="6850104" y="5844422"/>
            <a:ext cx="724771" cy="346501"/>
          </a:xfrm>
          <a:prstGeom prst="rect">
            <a:avLst/>
          </a:prstGeom>
        </p:spPr>
        <p:txBody>
          <a:bodyPr anchor="t" rtlCol="false" tIns="0" lIns="0" bIns="0" rIns="0">
            <a:spAutoFit/>
          </a:bodyPr>
          <a:lstStyle/>
          <a:p>
            <a:pPr algn="ctr">
              <a:lnSpc>
                <a:spcPts val="2751"/>
              </a:lnSpc>
            </a:pPr>
            <a:r>
              <a:rPr lang="en-US" b="true" sz="1965">
                <a:solidFill>
                  <a:srgbClr val="FFFFFF"/>
                </a:solidFill>
                <a:latin typeface="Montserrat Classic Bold"/>
                <a:ea typeface="Montserrat Classic Bold"/>
                <a:cs typeface="Montserrat Classic Bold"/>
                <a:sym typeface="Montserrat Classic Bold"/>
              </a:rPr>
              <a:t>+14%</a:t>
            </a:r>
          </a:p>
        </p:txBody>
      </p:sp>
      <p:sp>
        <p:nvSpPr>
          <p:cNvPr name="TextBox 103" id="103"/>
          <p:cNvSpPr txBox="true"/>
          <p:nvPr/>
        </p:nvSpPr>
        <p:spPr>
          <a:xfrm rot="0">
            <a:off x="194933" y="4249235"/>
            <a:ext cx="3529342" cy="1941872"/>
          </a:xfrm>
          <a:prstGeom prst="rect">
            <a:avLst/>
          </a:prstGeom>
        </p:spPr>
        <p:txBody>
          <a:bodyPr anchor="t" rtlCol="false" tIns="0" lIns="0" bIns="0" rIns="0">
            <a:spAutoFit/>
          </a:bodyPr>
          <a:lstStyle/>
          <a:p>
            <a:pPr algn="ctr">
              <a:lnSpc>
                <a:spcPts val="1976"/>
              </a:lnSpc>
            </a:pPr>
            <a:r>
              <a:rPr lang="en-US" b="true" sz="1620" spc="-16">
                <a:solidFill>
                  <a:srgbClr val="FFFFFF"/>
                </a:solidFill>
                <a:latin typeface="Montserrat Bold"/>
                <a:ea typeface="Montserrat Bold"/>
                <a:cs typeface="Montserrat Bold"/>
                <a:sym typeface="Montserrat Bold"/>
              </a:rPr>
              <a:t>While school districts received over $15,000 in revenue per student during the 2022-2023 fiscal year, only some of that revenue can be spent on daily operating costs, like teacher pay, classroom supplies, utilities,</a:t>
            </a:r>
          </a:p>
          <a:p>
            <a:pPr algn="ctr">
              <a:lnSpc>
                <a:spcPts val="1976"/>
              </a:lnSpc>
            </a:pPr>
            <a:r>
              <a:rPr lang="en-US" b="true" sz="1620" spc="-16">
                <a:solidFill>
                  <a:srgbClr val="FFFFFF"/>
                </a:solidFill>
                <a:latin typeface="Montserrat Bold"/>
                <a:ea typeface="Montserrat Bold"/>
                <a:cs typeface="Montserrat Bold"/>
                <a:sym typeface="Montserrat Bold"/>
              </a:rPr>
              <a:t>and transportation. </a:t>
            </a:r>
          </a:p>
        </p:txBody>
      </p:sp>
      <p:sp>
        <p:nvSpPr>
          <p:cNvPr name="TextBox 104" id="104"/>
          <p:cNvSpPr txBox="true"/>
          <p:nvPr/>
        </p:nvSpPr>
        <p:spPr>
          <a:xfrm rot="0">
            <a:off x="4256516" y="6695694"/>
            <a:ext cx="1970049" cy="150416"/>
          </a:xfrm>
          <a:prstGeom prst="rect">
            <a:avLst/>
          </a:prstGeom>
        </p:spPr>
        <p:txBody>
          <a:bodyPr anchor="t" rtlCol="false" tIns="0" lIns="0" bIns="0" rIns="0">
            <a:spAutoFit/>
          </a:bodyPr>
          <a:lstStyle/>
          <a:p>
            <a:pPr algn="l" marL="0" indent="0" lvl="0">
              <a:lnSpc>
                <a:spcPts val="1235"/>
              </a:lnSpc>
              <a:spcBef>
                <a:spcPct val="0"/>
              </a:spcBef>
            </a:pPr>
            <a:r>
              <a:rPr lang="en-US" b="true" sz="812" spc="-25">
                <a:solidFill>
                  <a:srgbClr val="000000"/>
                </a:solidFill>
                <a:latin typeface="Montserrat Medium"/>
                <a:ea typeface="Montserrat Medium"/>
                <a:cs typeface="Montserrat Medium"/>
                <a:sym typeface="Montserrat Medium"/>
              </a:rPr>
              <a:t>Debt Service</a:t>
            </a:r>
          </a:p>
        </p:txBody>
      </p:sp>
      <p:sp>
        <p:nvSpPr>
          <p:cNvPr name="TextBox 105" id="105"/>
          <p:cNvSpPr txBox="true"/>
          <p:nvPr/>
        </p:nvSpPr>
        <p:spPr>
          <a:xfrm rot="0">
            <a:off x="3369866" y="6377633"/>
            <a:ext cx="695288" cy="266472"/>
          </a:xfrm>
          <a:prstGeom prst="rect">
            <a:avLst/>
          </a:prstGeom>
        </p:spPr>
        <p:txBody>
          <a:bodyPr anchor="t" rtlCol="false" tIns="0" lIns="0" bIns="0" rIns="0">
            <a:spAutoFit/>
          </a:bodyPr>
          <a:lstStyle/>
          <a:p>
            <a:pPr algn="r" marL="0" indent="0" lvl="0">
              <a:lnSpc>
                <a:spcPts val="2239"/>
              </a:lnSpc>
              <a:spcBef>
                <a:spcPct val="0"/>
              </a:spcBef>
            </a:pPr>
            <a:r>
              <a:rPr lang="en-US" sz="1473" spc="-45">
                <a:solidFill>
                  <a:srgbClr val="000000"/>
                </a:solidFill>
                <a:latin typeface="Montserrat"/>
                <a:ea typeface="Montserrat"/>
                <a:cs typeface="Montserrat"/>
                <a:sym typeface="Montserrat"/>
              </a:rPr>
              <a:t>$485</a:t>
            </a:r>
          </a:p>
        </p:txBody>
      </p:sp>
      <p:sp>
        <p:nvSpPr>
          <p:cNvPr name="TextBox 106" id="106"/>
          <p:cNvSpPr txBox="true"/>
          <p:nvPr/>
        </p:nvSpPr>
        <p:spPr>
          <a:xfrm rot="0">
            <a:off x="4256516" y="6445200"/>
            <a:ext cx="2451587" cy="150386"/>
          </a:xfrm>
          <a:prstGeom prst="rect">
            <a:avLst/>
          </a:prstGeom>
        </p:spPr>
        <p:txBody>
          <a:bodyPr anchor="t" rtlCol="false" tIns="0" lIns="0" bIns="0" rIns="0">
            <a:spAutoFit/>
          </a:bodyPr>
          <a:lstStyle/>
          <a:p>
            <a:pPr algn="l" marL="0" indent="0" lvl="0">
              <a:lnSpc>
                <a:spcPts val="1235"/>
              </a:lnSpc>
              <a:spcBef>
                <a:spcPct val="0"/>
              </a:spcBef>
            </a:pPr>
            <a:r>
              <a:rPr lang="en-US" b="true" sz="812" spc="-25">
                <a:solidFill>
                  <a:srgbClr val="000000"/>
                </a:solidFill>
                <a:latin typeface="Montserrat Medium"/>
                <a:ea typeface="Montserrat Medium"/>
                <a:cs typeface="Montserrat Medium"/>
                <a:sym typeface="Montserrat Medium"/>
              </a:rPr>
              <a:t>Special Supplemental Programs &amp; State Grants</a:t>
            </a:r>
          </a:p>
        </p:txBody>
      </p:sp>
      <p:sp>
        <p:nvSpPr>
          <p:cNvPr name="TextBox 107" id="107"/>
          <p:cNvSpPr txBox="true"/>
          <p:nvPr/>
        </p:nvSpPr>
        <p:spPr>
          <a:xfrm rot="0">
            <a:off x="3369866" y="6628126"/>
            <a:ext cx="695288" cy="266472"/>
          </a:xfrm>
          <a:prstGeom prst="rect">
            <a:avLst/>
          </a:prstGeom>
        </p:spPr>
        <p:txBody>
          <a:bodyPr anchor="t" rtlCol="false" tIns="0" lIns="0" bIns="0" rIns="0">
            <a:spAutoFit/>
          </a:bodyPr>
          <a:lstStyle/>
          <a:p>
            <a:pPr algn="r" marL="0" indent="0" lvl="0">
              <a:lnSpc>
                <a:spcPts val="2239"/>
              </a:lnSpc>
              <a:spcBef>
                <a:spcPct val="0"/>
              </a:spcBef>
            </a:pPr>
            <a:r>
              <a:rPr lang="en-US" sz="1473" spc="-45">
                <a:solidFill>
                  <a:srgbClr val="000000"/>
                </a:solidFill>
                <a:latin typeface="Montserrat"/>
                <a:ea typeface="Montserrat"/>
                <a:cs typeface="Montserrat"/>
                <a:sym typeface="Montserrat"/>
              </a:rPr>
              <a:t>$2,379</a:t>
            </a:r>
          </a:p>
        </p:txBody>
      </p:sp>
      <p:sp>
        <p:nvSpPr>
          <p:cNvPr name="TextBox 108" id="108"/>
          <p:cNvSpPr txBox="true"/>
          <p:nvPr/>
        </p:nvSpPr>
        <p:spPr>
          <a:xfrm rot="0">
            <a:off x="4256516" y="6946188"/>
            <a:ext cx="1833368" cy="150416"/>
          </a:xfrm>
          <a:prstGeom prst="rect">
            <a:avLst/>
          </a:prstGeom>
        </p:spPr>
        <p:txBody>
          <a:bodyPr anchor="t" rtlCol="false" tIns="0" lIns="0" bIns="0" rIns="0">
            <a:spAutoFit/>
          </a:bodyPr>
          <a:lstStyle/>
          <a:p>
            <a:pPr algn="l" marL="0" indent="0" lvl="0">
              <a:lnSpc>
                <a:spcPts val="1235"/>
              </a:lnSpc>
              <a:spcBef>
                <a:spcPct val="0"/>
              </a:spcBef>
            </a:pPr>
            <a:r>
              <a:rPr lang="en-US" b="true" sz="812" spc="-25">
                <a:solidFill>
                  <a:srgbClr val="000000"/>
                </a:solidFill>
                <a:latin typeface="Montserrat Medium"/>
                <a:ea typeface="Montserrat Medium"/>
                <a:cs typeface="Montserrat Medium"/>
                <a:sym typeface="Montserrat Medium"/>
              </a:rPr>
              <a:t>Federal Grants</a:t>
            </a:r>
          </a:p>
        </p:txBody>
      </p:sp>
      <p:sp>
        <p:nvSpPr>
          <p:cNvPr name="TextBox 109" id="109"/>
          <p:cNvSpPr txBox="true"/>
          <p:nvPr/>
        </p:nvSpPr>
        <p:spPr>
          <a:xfrm rot="0">
            <a:off x="4256516" y="7196681"/>
            <a:ext cx="2583131" cy="150386"/>
          </a:xfrm>
          <a:prstGeom prst="rect">
            <a:avLst/>
          </a:prstGeom>
        </p:spPr>
        <p:txBody>
          <a:bodyPr anchor="t" rtlCol="false" tIns="0" lIns="0" bIns="0" rIns="0">
            <a:spAutoFit/>
          </a:bodyPr>
          <a:lstStyle/>
          <a:p>
            <a:pPr algn="l" marL="0" indent="0" lvl="0">
              <a:lnSpc>
                <a:spcPts val="1235"/>
              </a:lnSpc>
              <a:spcBef>
                <a:spcPct val="0"/>
              </a:spcBef>
            </a:pPr>
            <a:r>
              <a:rPr lang="en-US" b="true" sz="812" spc="-25">
                <a:solidFill>
                  <a:srgbClr val="FFFFFF"/>
                </a:solidFill>
                <a:latin typeface="Montserrat Medium"/>
                <a:ea typeface="Montserrat Medium"/>
                <a:cs typeface="Montserrat Medium"/>
                <a:sym typeface="Montserrat Medium"/>
              </a:rPr>
              <a:t>State Aid for Operations</a:t>
            </a:r>
          </a:p>
        </p:txBody>
      </p:sp>
      <p:sp>
        <p:nvSpPr>
          <p:cNvPr name="TextBox 110" id="110"/>
          <p:cNvSpPr txBox="true"/>
          <p:nvPr/>
        </p:nvSpPr>
        <p:spPr>
          <a:xfrm rot="0">
            <a:off x="4256516" y="7447175"/>
            <a:ext cx="2583131" cy="150386"/>
          </a:xfrm>
          <a:prstGeom prst="rect">
            <a:avLst/>
          </a:prstGeom>
        </p:spPr>
        <p:txBody>
          <a:bodyPr anchor="t" rtlCol="false" tIns="0" lIns="0" bIns="0" rIns="0">
            <a:spAutoFit/>
          </a:bodyPr>
          <a:lstStyle/>
          <a:p>
            <a:pPr algn="l" marL="0" indent="0" lvl="0">
              <a:lnSpc>
                <a:spcPts val="1235"/>
              </a:lnSpc>
              <a:spcBef>
                <a:spcPct val="0"/>
              </a:spcBef>
            </a:pPr>
            <a:r>
              <a:rPr lang="en-US" b="true" sz="812" spc="-25">
                <a:solidFill>
                  <a:srgbClr val="FFFFFF"/>
                </a:solidFill>
                <a:latin typeface="Montserrat Medium"/>
                <a:ea typeface="Montserrat Medium"/>
                <a:cs typeface="Montserrat Medium"/>
                <a:sym typeface="Montserrat Medium"/>
              </a:rPr>
              <a:t>Local taxes &amp; other revenue for Operations</a:t>
            </a:r>
          </a:p>
        </p:txBody>
      </p:sp>
      <p:sp>
        <p:nvSpPr>
          <p:cNvPr name="TextBox 111" id="111"/>
          <p:cNvSpPr txBox="true"/>
          <p:nvPr/>
        </p:nvSpPr>
        <p:spPr>
          <a:xfrm rot="0">
            <a:off x="3369866" y="7663566"/>
            <a:ext cx="695288" cy="266472"/>
          </a:xfrm>
          <a:prstGeom prst="rect">
            <a:avLst/>
          </a:prstGeom>
        </p:spPr>
        <p:txBody>
          <a:bodyPr anchor="t" rtlCol="false" tIns="0" lIns="0" bIns="0" rIns="0">
            <a:spAutoFit/>
          </a:bodyPr>
          <a:lstStyle/>
          <a:p>
            <a:pPr algn="r" marL="0" indent="0" lvl="0">
              <a:lnSpc>
                <a:spcPts val="2239"/>
              </a:lnSpc>
              <a:spcBef>
                <a:spcPct val="0"/>
              </a:spcBef>
            </a:pPr>
            <a:r>
              <a:rPr lang="en-US" sz="1473" spc="-45">
                <a:solidFill>
                  <a:srgbClr val="000000"/>
                </a:solidFill>
                <a:latin typeface="Montserrat"/>
                <a:ea typeface="Montserrat"/>
                <a:cs typeface="Montserrat"/>
                <a:sym typeface="Montserrat"/>
              </a:rPr>
              <a:t>$15,906</a:t>
            </a:r>
          </a:p>
        </p:txBody>
      </p:sp>
      <p:sp>
        <p:nvSpPr>
          <p:cNvPr name="TextBox 112" id="112"/>
          <p:cNvSpPr txBox="true"/>
          <p:nvPr/>
        </p:nvSpPr>
        <p:spPr>
          <a:xfrm rot="0">
            <a:off x="3171598" y="7391035"/>
            <a:ext cx="198268" cy="266472"/>
          </a:xfrm>
          <a:prstGeom prst="rect">
            <a:avLst/>
          </a:prstGeom>
        </p:spPr>
        <p:txBody>
          <a:bodyPr anchor="t" rtlCol="false" tIns="0" lIns="0" bIns="0" rIns="0">
            <a:spAutoFit/>
          </a:bodyPr>
          <a:lstStyle/>
          <a:p>
            <a:pPr algn="r" marL="0" indent="0" lvl="0">
              <a:lnSpc>
                <a:spcPts val="2239"/>
              </a:lnSpc>
              <a:spcBef>
                <a:spcPct val="0"/>
              </a:spcBef>
            </a:pPr>
            <a:r>
              <a:rPr lang="en-US" sz="1473" spc="-45">
                <a:solidFill>
                  <a:srgbClr val="000000"/>
                </a:solidFill>
                <a:latin typeface="Montserrat"/>
                <a:ea typeface="Montserrat"/>
                <a:cs typeface="Montserrat"/>
                <a:sym typeface="Montserrat"/>
              </a:rPr>
              <a:t>+</a:t>
            </a:r>
          </a:p>
        </p:txBody>
      </p:sp>
      <p:sp>
        <p:nvSpPr>
          <p:cNvPr name="TextBox 113" id="113"/>
          <p:cNvSpPr txBox="true"/>
          <p:nvPr/>
        </p:nvSpPr>
        <p:spPr>
          <a:xfrm rot="0">
            <a:off x="4256516" y="8261344"/>
            <a:ext cx="2887006" cy="150416"/>
          </a:xfrm>
          <a:prstGeom prst="rect">
            <a:avLst/>
          </a:prstGeom>
        </p:spPr>
        <p:txBody>
          <a:bodyPr anchor="t" rtlCol="false" tIns="0" lIns="0" bIns="0" rIns="0">
            <a:spAutoFit/>
          </a:bodyPr>
          <a:lstStyle/>
          <a:p>
            <a:pPr algn="l" marL="0" indent="0" lvl="0">
              <a:lnSpc>
                <a:spcPts val="1235"/>
              </a:lnSpc>
              <a:spcBef>
                <a:spcPct val="0"/>
              </a:spcBef>
            </a:pPr>
            <a:r>
              <a:rPr lang="en-US" b="true" sz="812" spc="-25">
                <a:solidFill>
                  <a:srgbClr val="000000"/>
                </a:solidFill>
                <a:latin typeface="Montserrat Medium"/>
                <a:ea typeface="Montserrat Medium"/>
                <a:cs typeface="Montserrat Medium"/>
                <a:sym typeface="Montserrat Medium"/>
              </a:rPr>
              <a:t>Debt Service</a:t>
            </a:r>
          </a:p>
        </p:txBody>
      </p:sp>
      <p:sp>
        <p:nvSpPr>
          <p:cNvPr name="TextBox 114" id="114"/>
          <p:cNvSpPr txBox="true"/>
          <p:nvPr/>
        </p:nvSpPr>
        <p:spPr>
          <a:xfrm rot="0">
            <a:off x="3449745" y="7940426"/>
            <a:ext cx="615410" cy="266472"/>
          </a:xfrm>
          <a:prstGeom prst="rect">
            <a:avLst/>
          </a:prstGeom>
        </p:spPr>
        <p:txBody>
          <a:bodyPr anchor="t" rtlCol="false" tIns="0" lIns="0" bIns="0" rIns="0">
            <a:spAutoFit/>
          </a:bodyPr>
          <a:lstStyle/>
          <a:p>
            <a:pPr algn="r" marL="0" indent="0" lvl="0">
              <a:lnSpc>
                <a:spcPts val="2239"/>
              </a:lnSpc>
              <a:spcBef>
                <a:spcPct val="0"/>
              </a:spcBef>
            </a:pPr>
            <a:r>
              <a:rPr lang="en-US" sz="1473" spc="-45">
                <a:solidFill>
                  <a:srgbClr val="000000"/>
                </a:solidFill>
                <a:latin typeface="Montserrat"/>
                <a:ea typeface="Montserrat"/>
                <a:cs typeface="Montserrat"/>
                <a:sym typeface="Montserrat"/>
              </a:rPr>
              <a:t>$365</a:t>
            </a:r>
          </a:p>
        </p:txBody>
      </p:sp>
      <p:sp>
        <p:nvSpPr>
          <p:cNvPr name="TextBox 115" id="115"/>
          <p:cNvSpPr txBox="true"/>
          <p:nvPr/>
        </p:nvSpPr>
        <p:spPr>
          <a:xfrm rot="0">
            <a:off x="4256516" y="8007994"/>
            <a:ext cx="2451587" cy="150386"/>
          </a:xfrm>
          <a:prstGeom prst="rect">
            <a:avLst/>
          </a:prstGeom>
        </p:spPr>
        <p:txBody>
          <a:bodyPr anchor="t" rtlCol="false" tIns="0" lIns="0" bIns="0" rIns="0">
            <a:spAutoFit/>
          </a:bodyPr>
          <a:lstStyle/>
          <a:p>
            <a:pPr algn="l" marL="0" indent="0" lvl="0">
              <a:lnSpc>
                <a:spcPts val="1235"/>
              </a:lnSpc>
              <a:spcBef>
                <a:spcPct val="0"/>
              </a:spcBef>
            </a:pPr>
            <a:r>
              <a:rPr lang="en-US" b="true" sz="812" spc="-25">
                <a:solidFill>
                  <a:srgbClr val="000000"/>
                </a:solidFill>
                <a:latin typeface="Montserrat Medium"/>
                <a:ea typeface="Montserrat Medium"/>
                <a:cs typeface="Montserrat Medium"/>
                <a:sym typeface="Montserrat Medium"/>
              </a:rPr>
              <a:t>Special Supplemental Programs &amp; State Grants</a:t>
            </a:r>
          </a:p>
        </p:txBody>
      </p:sp>
      <p:sp>
        <p:nvSpPr>
          <p:cNvPr name="TextBox 116" id="116"/>
          <p:cNvSpPr txBox="true"/>
          <p:nvPr/>
        </p:nvSpPr>
        <p:spPr>
          <a:xfrm rot="0">
            <a:off x="3449745" y="8193776"/>
            <a:ext cx="615410" cy="266472"/>
          </a:xfrm>
          <a:prstGeom prst="rect">
            <a:avLst/>
          </a:prstGeom>
        </p:spPr>
        <p:txBody>
          <a:bodyPr anchor="t" rtlCol="false" tIns="0" lIns="0" bIns="0" rIns="0">
            <a:spAutoFit/>
          </a:bodyPr>
          <a:lstStyle/>
          <a:p>
            <a:pPr algn="r" marL="0" indent="0" lvl="0">
              <a:lnSpc>
                <a:spcPts val="2239"/>
              </a:lnSpc>
              <a:spcBef>
                <a:spcPct val="0"/>
              </a:spcBef>
            </a:pPr>
            <a:r>
              <a:rPr lang="en-US" sz="1473" spc="-45">
                <a:solidFill>
                  <a:srgbClr val="000000"/>
                </a:solidFill>
                <a:latin typeface="Montserrat"/>
                <a:ea typeface="Montserrat"/>
                <a:cs typeface="Montserrat"/>
                <a:sym typeface="Montserrat"/>
              </a:rPr>
              <a:t>$3,968</a:t>
            </a:r>
          </a:p>
        </p:txBody>
      </p:sp>
      <p:sp>
        <p:nvSpPr>
          <p:cNvPr name="TextBox 117" id="117"/>
          <p:cNvSpPr txBox="true"/>
          <p:nvPr/>
        </p:nvSpPr>
        <p:spPr>
          <a:xfrm rot="0">
            <a:off x="4256516" y="8514695"/>
            <a:ext cx="2887006" cy="150416"/>
          </a:xfrm>
          <a:prstGeom prst="rect">
            <a:avLst/>
          </a:prstGeom>
        </p:spPr>
        <p:txBody>
          <a:bodyPr anchor="t" rtlCol="false" tIns="0" lIns="0" bIns="0" rIns="0">
            <a:spAutoFit/>
          </a:bodyPr>
          <a:lstStyle/>
          <a:p>
            <a:pPr algn="l" marL="0" indent="0" lvl="0">
              <a:lnSpc>
                <a:spcPts val="1235"/>
              </a:lnSpc>
              <a:spcBef>
                <a:spcPct val="0"/>
              </a:spcBef>
            </a:pPr>
            <a:r>
              <a:rPr lang="en-US" b="true" sz="812" spc="-25">
                <a:solidFill>
                  <a:srgbClr val="000000"/>
                </a:solidFill>
                <a:latin typeface="Montserrat Medium"/>
                <a:ea typeface="Montserrat Medium"/>
                <a:cs typeface="Montserrat Medium"/>
                <a:sym typeface="Montserrat Medium"/>
              </a:rPr>
              <a:t>Federal Grants</a:t>
            </a:r>
          </a:p>
        </p:txBody>
      </p:sp>
      <p:sp>
        <p:nvSpPr>
          <p:cNvPr name="TextBox 118" id="118"/>
          <p:cNvSpPr txBox="true"/>
          <p:nvPr/>
        </p:nvSpPr>
        <p:spPr>
          <a:xfrm rot="0">
            <a:off x="3449745" y="8447127"/>
            <a:ext cx="615410" cy="266472"/>
          </a:xfrm>
          <a:prstGeom prst="rect">
            <a:avLst/>
          </a:prstGeom>
        </p:spPr>
        <p:txBody>
          <a:bodyPr anchor="t" rtlCol="false" tIns="0" lIns="0" bIns="0" rIns="0">
            <a:spAutoFit/>
          </a:bodyPr>
          <a:lstStyle/>
          <a:p>
            <a:pPr algn="r" marL="0" indent="0" lvl="0">
              <a:lnSpc>
                <a:spcPts val="2239"/>
              </a:lnSpc>
              <a:spcBef>
                <a:spcPct val="0"/>
              </a:spcBef>
            </a:pPr>
            <a:r>
              <a:rPr lang="en-US" sz="1473" spc="-45">
                <a:solidFill>
                  <a:srgbClr val="000000"/>
                </a:solidFill>
                <a:latin typeface="Montserrat"/>
                <a:ea typeface="Montserrat"/>
                <a:cs typeface="Montserrat"/>
                <a:sym typeface="Montserrat"/>
              </a:rPr>
              <a:t>$817</a:t>
            </a:r>
          </a:p>
        </p:txBody>
      </p:sp>
      <p:sp>
        <p:nvSpPr>
          <p:cNvPr name="TextBox 119" id="119"/>
          <p:cNvSpPr txBox="true"/>
          <p:nvPr/>
        </p:nvSpPr>
        <p:spPr>
          <a:xfrm rot="0">
            <a:off x="4256516" y="8768045"/>
            <a:ext cx="2583131" cy="150386"/>
          </a:xfrm>
          <a:prstGeom prst="rect">
            <a:avLst/>
          </a:prstGeom>
        </p:spPr>
        <p:txBody>
          <a:bodyPr anchor="t" rtlCol="false" tIns="0" lIns="0" bIns="0" rIns="0">
            <a:spAutoFit/>
          </a:bodyPr>
          <a:lstStyle/>
          <a:p>
            <a:pPr algn="l" marL="0" indent="0" lvl="0">
              <a:lnSpc>
                <a:spcPts val="1235"/>
              </a:lnSpc>
              <a:spcBef>
                <a:spcPct val="0"/>
              </a:spcBef>
            </a:pPr>
            <a:r>
              <a:rPr lang="en-US" b="true" sz="812" spc="-25">
                <a:solidFill>
                  <a:srgbClr val="FFFFFF"/>
                </a:solidFill>
                <a:latin typeface="Montserrat Medium"/>
                <a:ea typeface="Montserrat Medium"/>
                <a:cs typeface="Montserrat Medium"/>
                <a:sym typeface="Montserrat Medium"/>
              </a:rPr>
              <a:t>State Aid for </a:t>
            </a:r>
            <a:r>
              <a:rPr lang="en-US" b="true" sz="812" spc="-25">
                <a:solidFill>
                  <a:srgbClr val="000000"/>
                </a:solidFill>
                <a:latin typeface="Montserrat Medium"/>
                <a:ea typeface="Montserrat Medium"/>
                <a:cs typeface="Montserrat Medium"/>
                <a:sym typeface="Montserrat Medium"/>
              </a:rPr>
              <a:t>Operations</a:t>
            </a:r>
          </a:p>
        </p:txBody>
      </p:sp>
      <p:sp>
        <p:nvSpPr>
          <p:cNvPr name="TextBox 120" id="120"/>
          <p:cNvSpPr txBox="true"/>
          <p:nvPr/>
        </p:nvSpPr>
        <p:spPr>
          <a:xfrm rot="0">
            <a:off x="4256516" y="9021396"/>
            <a:ext cx="2583131" cy="150386"/>
          </a:xfrm>
          <a:prstGeom prst="rect">
            <a:avLst/>
          </a:prstGeom>
        </p:spPr>
        <p:txBody>
          <a:bodyPr anchor="t" rtlCol="false" tIns="0" lIns="0" bIns="0" rIns="0">
            <a:spAutoFit/>
          </a:bodyPr>
          <a:lstStyle/>
          <a:p>
            <a:pPr algn="l" marL="0" indent="0" lvl="0">
              <a:lnSpc>
                <a:spcPts val="1235"/>
              </a:lnSpc>
              <a:spcBef>
                <a:spcPct val="0"/>
              </a:spcBef>
            </a:pPr>
            <a:r>
              <a:rPr lang="en-US" b="true" sz="812" spc="-25">
                <a:solidFill>
                  <a:srgbClr val="FFFFFF"/>
                </a:solidFill>
                <a:latin typeface="Montserrat Medium"/>
                <a:ea typeface="Montserrat Medium"/>
                <a:cs typeface="Montserrat Medium"/>
                <a:sym typeface="Montserrat Medium"/>
              </a:rPr>
              <a:t>Local taxes &amp; other revenue for Operations</a:t>
            </a:r>
          </a:p>
        </p:txBody>
      </p:sp>
      <p:sp>
        <p:nvSpPr>
          <p:cNvPr name="TextBox 121" id="121"/>
          <p:cNvSpPr txBox="true"/>
          <p:nvPr/>
        </p:nvSpPr>
        <p:spPr>
          <a:xfrm rot="0">
            <a:off x="3171598" y="8953828"/>
            <a:ext cx="198268" cy="266472"/>
          </a:xfrm>
          <a:prstGeom prst="rect">
            <a:avLst/>
          </a:prstGeom>
        </p:spPr>
        <p:txBody>
          <a:bodyPr anchor="t" rtlCol="false" tIns="0" lIns="0" bIns="0" rIns="0">
            <a:spAutoFit/>
          </a:bodyPr>
          <a:lstStyle/>
          <a:p>
            <a:pPr algn="r" marL="0" indent="0" lvl="0">
              <a:lnSpc>
                <a:spcPts val="2239"/>
              </a:lnSpc>
              <a:spcBef>
                <a:spcPct val="0"/>
              </a:spcBef>
            </a:pPr>
            <a:r>
              <a:rPr lang="en-US" sz="1473" spc="-45">
                <a:solidFill>
                  <a:srgbClr val="000000"/>
                </a:solidFill>
                <a:latin typeface="Montserrat"/>
                <a:ea typeface="Montserrat"/>
                <a:cs typeface="Montserrat"/>
                <a:sym typeface="Montserrat"/>
              </a:rPr>
              <a:t>+</a:t>
            </a:r>
          </a:p>
        </p:txBody>
      </p:sp>
      <p:grpSp>
        <p:nvGrpSpPr>
          <p:cNvPr name="Group 122" id="122"/>
          <p:cNvGrpSpPr/>
          <p:nvPr/>
        </p:nvGrpSpPr>
        <p:grpSpPr>
          <a:xfrm rot="0">
            <a:off x="382066" y="8536609"/>
            <a:ext cx="2295448" cy="580056"/>
            <a:chOff x="0" y="0"/>
            <a:chExt cx="3060598" cy="773408"/>
          </a:xfrm>
        </p:grpSpPr>
        <p:sp>
          <p:nvSpPr>
            <p:cNvPr name="TextBox 123" id="123"/>
            <p:cNvSpPr txBox="true"/>
            <p:nvPr/>
          </p:nvSpPr>
          <p:spPr>
            <a:xfrm rot="0">
              <a:off x="0" y="28575"/>
              <a:ext cx="3060598" cy="504645"/>
            </a:xfrm>
            <a:prstGeom prst="rect">
              <a:avLst/>
            </a:prstGeom>
          </p:spPr>
          <p:txBody>
            <a:bodyPr anchor="t" rtlCol="false" tIns="0" lIns="0" bIns="0" rIns="0">
              <a:spAutoFit/>
            </a:bodyPr>
            <a:lstStyle/>
            <a:p>
              <a:pPr algn="l">
                <a:lnSpc>
                  <a:spcPts val="1493"/>
                </a:lnSpc>
              </a:pPr>
              <a:r>
                <a:rPr lang="en-US" sz="1493" b="true">
                  <a:solidFill>
                    <a:srgbClr val="000000"/>
                  </a:solidFill>
                  <a:latin typeface="Montserrat Bold"/>
                  <a:ea typeface="Montserrat Bold"/>
                  <a:cs typeface="Montserrat Bold"/>
                  <a:sym typeface="Montserrat Bold"/>
                </a:rPr>
                <a:t>FRISCO ISD AVERAGE:</a:t>
              </a:r>
            </a:p>
            <a:p>
              <a:pPr algn="l">
                <a:lnSpc>
                  <a:spcPts val="1493"/>
                </a:lnSpc>
              </a:pPr>
              <a:r>
                <a:rPr lang="en-US" sz="1493" b="true">
                  <a:solidFill>
                    <a:srgbClr val="184366"/>
                  </a:solidFill>
                  <a:latin typeface="Montserrat Bold"/>
                  <a:ea typeface="Montserrat Bold"/>
                  <a:cs typeface="Montserrat Bold"/>
                  <a:sym typeface="Montserrat Bold"/>
                </a:rPr>
                <a:t>$9,996 PER STUDENT</a:t>
              </a:r>
            </a:p>
          </p:txBody>
        </p:sp>
        <p:sp>
          <p:nvSpPr>
            <p:cNvPr name="TextBox 124" id="124"/>
            <p:cNvSpPr txBox="true"/>
            <p:nvPr/>
          </p:nvSpPr>
          <p:spPr>
            <a:xfrm rot="0">
              <a:off x="0" y="507456"/>
              <a:ext cx="2969366" cy="265952"/>
            </a:xfrm>
            <a:prstGeom prst="rect">
              <a:avLst/>
            </a:prstGeom>
          </p:spPr>
          <p:txBody>
            <a:bodyPr anchor="t" rtlCol="false" tIns="0" lIns="0" bIns="0" rIns="0">
              <a:spAutoFit/>
            </a:bodyPr>
            <a:lstStyle/>
            <a:p>
              <a:pPr algn="l">
                <a:lnSpc>
                  <a:spcPts val="1513"/>
                </a:lnSpc>
              </a:pPr>
              <a:r>
                <a:rPr lang="en-US" b="true" sz="1316" spc="13">
                  <a:solidFill>
                    <a:srgbClr val="000000"/>
                  </a:solidFill>
                  <a:latin typeface="Montserrat Bold"/>
                  <a:ea typeface="Montserrat Bold"/>
                  <a:cs typeface="Montserrat Bold"/>
                  <a:sym typeface="Montserrat Bold"/>
                </a:rPr>
                <a:t>FOR DAILY OPERATIONS</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DAGfv7hMx8M</dc:identifier>
  <dcterms:modified xsi:type="dcterms:W3CDTF">2011-08-01T06:04:30Z</dcterms:modified>
  <cp:revision>1</cp:revision>
  <dc:title>NEW Fund Schools First One Pager Template</dc:title>
</cp:coreProperties>
</file>